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60" r:id="rId1"/>
    <p:sldMasterId id="2147483664" r:id="rId2"/>
  </p:sldMasterIdLst>
  <p:notesMasterIdLst>
    <p:notesMasterId r:id="rId15"/>
  </p:notesMasterIdLst>
  <p:sldIdLst>
    <p:sldId id="300" r:id="rId3"/>
    <p:sldId id="297" r:id="rId4"/>
    <p:sldId id="298" r:id="rId5"/>
    <p:sldId id="306" r:id="rId6"/>
    <p:sldId id="307" r:id="rId7"/>
    <p:sldId id="308" r:id="rId8"/>
    <p:sldId id="309" r:id="rId9"/>
    <p:sldId id="299" r:id="rId10"/>
    <p:sldId id="302" r:id="rId11"/>
    <p:sldId id="310" r:id="rId12"/>
    <p:sldId id="304" r:id="rId13"/>
    <p:sldId id="303"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D3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633" autoAdjust="0"/>
  </p:normalViewPr>
  <p:slideViewPr>
    <p:cSldViewPr snapToGrid="0" snapToObjects="1">
      <p:cViewPr varScale="1">
        <p:scale>
          <a:sx n="36" d="100"/>
          <a:sy n="36" d="100"/>
        </p:scale>
        <p:origin x="2184" y="2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1A9CC-D9D4-EC4B-80E2-D9FA3D8649C1}" type="datetimeFigureOut">
              <a:rPr lang="en-US" smtClean="0"/>
              <a:t>2/6/2025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E4E62C-6F94-414E-950D-96E4AC31D061}" type="slidenum">
              <a:rPr lang="en-US" smtClean="0"/>
              <a:t>‹#›</a:t>
            </a:fld>
            <a:endParaRPr lang="en-US" dirty="0"/>
          </a:p>
        </p:txBody>
      </p:sp>
    </p:spTree>
    <p:extLst>
      <p:ext uri="{BB962C8B-B14F-4D97-AF65-F5344CB8AC3E}">
        <p14:creationId xmlns:p14="http://schemas.microsoft.com/office/powerpoint/2010/main" val="514318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members and Thomas Miller: Sophia Reed, Mutual Manager, Ben Lambert and Emma Jones, FRIC claims handlers.</a:t>
            </a:r>
          </a:p>
          <a:p>
            <a:endParaRPr lang="en-GB" dirty="0"/>
          </a:p>
          <a:p>
            <a:r>
              <a:rPr lang="en-GB" sz="1800" dirty="0">
                <a:effectLst/>
                <a:latin typeface="Arial" panose="020B0604020202020204" pitchFamily="34" charset="0"/>
                <a:ea typeface="DengXian" panose="02010600030101010101" pitchFamily="2" charset="-122"/>
              </a:rPr>
              <a:t>meeting for FRIC members on the 6th of February 2025. During this meeting, we aim to discuss a range of important concerns, including FRIC protection, potential liability issues associated with using equipment classified as defective by water companies, and risk mitigation options to inform Member decision-making.</a:t>
            </a:r>
            <a:endParaRPr lang="en-GB" dirty="0"/>
          </a:p>
          <a:p>
            <a:endParaRPr lang="en-GB" dirty="0"/>
          </a:p>
          <a:p>
            <a:r>
              <a:rPr lang="en-GB" sz="1800" b="1" dirty="0">
                <a:solidFill>
                  <a:srgbClr val="FF0000"/>
                </a:solidFill>
                <a:highlight>
                  <a:srgbClr val="FFFF00"/>
                </a:highlight>
              </a:rPr>
              <a:t>Please add in chat what you are expecting from this session.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MS Mincho" panose="02020609040205080304" pitchFamily="49" charset="-128"/>
                <a:cs typeface="Arial" panose="020B0604020202020204" pitchFamily="34" charset="0"/>
              </a:rPr>
              <a:t>NOTE: As Managers, Thomas Miller is not permitted to give advice, especially legal advice, to FRIC’s Members, as it is not qualified to do so.  We recommend that if Members wish to understand where the conflict between the statutory duty to provide water and the duty to ensure the safety of employees might sit legally, they should speak to their own legal advisors.  We would of course welcome sight of any such advice should it become available.</a:t>
            </a:r>
          </a:p>
          <a:p>
            <a:endParaRPr lang="en-GB" dirty="0"/>
          </a:p>
        </p:txBody>
      </p:sp>
      <p:sp>
        <p:nvSpPr>
          <p:cNvPr id="4" name="Slide Number Placeholder 3"/>
          <p:cNvSpPr>
            <a:spLocks noGrp="1"/>
          </p:cNvSpPr>
          <p:nvPr>
            <p:ph type="sldNum" sz="quarter" idx="5"/>
          </p:nvPr>
        </p:nvSpPr>
        <p:spPr/>
        <p:txBody>
          <a:bodyPr/>
          <a:lstStyle/>
          <a:p>
            <a:fld id="{ACE4E62C-6F94-414E-950D-96E4AC31D061}" type="slidenum">
              <a:rPr lang="en-US" smtClean="0"/>
              <a:t>1</a:t>
            </a:fld>
            <a:endParaRPr lang="en-US" dirty="0"/>
          </a:p>
        </p:txBody>
      </p:sp>
    </p:spTree>
    <p:extLst>
      <p:ext uri="{BB962C8B-B14F-4D97-AF65-F5344CB8AC3E}">
        <p14:creationId xmlns:p14="http://schemas.microsoft.com/office/powerpoint/2010/main" val="4237100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1429F-B3E9-49B2-C298-CFA386E54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D24A6-E5E2-6695-0107-0C836EF4B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1706B-4819-7516-12A8-55151DC54B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MS Mincho" panose="02020609040205080304" pitchFamily="49" charset="-128"/>
                <a:cs typeface="Times New Roman" panose="02020603050405020304" pitchFamily="18" charset="0"/>
              </a:rPr>
              <a:t>FRIC has considered how such a situation might impact on its approach to dealing with any claims that arise as a result of a defecting hydrant incident.  Under normal circumstances, an injury to an employee involving a defective hydrant would be considered by FRIC in the normal way, and depending on the circumstances, FRIC might look to subrogate the claim to the water company that installed the hydrant on the grounds it was defective or not fit for purpose, thus limiting its losses, and potentially that of the member.  It is our view however, that given the instruction to stop using these hydrants that has been issued, should an injury occur, the subrogation option would not be available, leaving FRIC to deal with the claim itself.  In the event that liability is accepted, FRIC would meet the claim, subject to any deductible payable by the member.  It is likely that a court would deem the FRA to have been negligent in acting against the advise of the water company, thus triggering the protection.  For the avoidance of doubt, it is our belief that any injury to a third party user, whether officially authorised by the water company or not, would not result in a successful claim against the FRA.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MS Mincho" panose="02020609040205080304" pitchFamily="49" charset="-128"/>
                <a:cs typeface="Arial" panose="020B0604020202020204" pitchFamily="34" charset="0"/>
              </a:rPr>
              <a:t>NOTE: As Managers, Thomas Miller is not permitted to give advice, especially legal advice, to FRIC’s Members, as it is not qualified to do so.  We recommend that if Members wish to understand where the conflict between the statutory duty to provide water and the duty to ensure the safety of employees might sit legally, they should speak to their own legal advisors.  We would of course welcome sight of any such advice should it become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MS Mincho" panose="02020609040205080304" pitchFamily="49" charset="-128"/>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EE58EE12-C134-D5B0-78D8-363159C4DF81}"/>
              </a:ext>
            </a:extLst>
          </p:cNvPr>
          <p:cNvSpPr>
            <a:spLocks noGrp="1"/>
          </p:cNvSpPr>
          <p:nvPr>
            <p:ph type="sldNum" sz="quarter" idx="5"/>
          </p:nvPr>
        </p:nvSpPr>
        <p:spPr/>
        <p:txBody>
          <a:bodyPr/>
          <a:lstStyle/>
          <a:p>
            <a:fld id="{ACE4E62C-6F94-414E-950D-96E4AC31D061}" type="slidenum">
              <a:rPr lang="en-US" smtClean="0"/>
              <a:t>10</a:t>
            </a:fld>
            <a:endParaRPr lang="en-US" dirty="0"/>
          </a:p>
        </p:txBody>
      </p:sp>
    </p:spTree>
    <p:extLst>
      <p:ext uri="{BB962C8B-B14F-4D97-AF65-F5344CB8AC3E}">
        <p14:creationId xmlns:p14="http://schemas.microsoft.com/office/powerpoint/2010/main" val="4248924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NFCC hydrants working group meeting of 5th of November 2024, the group agreed that after review of the actual incidents that have accrued and consultation with legal teams the series 19 hydrants shouldn’t be exempt from use and that Fire &amp; Rescue services should treat all hydrants the same, being, that all hydrants pose a risk and therefore all personnel using a hydrant should do the necessary risk assessment checks, and wear the correct PPE, if any reason is found to deem the hydrant unsafe they should seek alternative sources i.e. different hydrant, washout or Emergency water supply.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MS Mincho" panose="02020609040205080304" pitchFamily="49" charset="-128"/>
                <a:cs typeface="Arial" panose="020B0604020202020204" pitchFamily="34" charset="0"/>
              </a:rPr>
              <a:t>NOTE: As Managers, Thomas Miller is not permitted to give advice, especially legal advice, to FRIC’s Members, as it is not qualified to do so.  We recommend that if Members wish to understand where the conflict between the statutory duty to provide water and the duty to ensure the safety of employees might sit legally, they should speak to their own legal advisors.  We would of course welcome sight of any such advice should it become available.</a:t>
            </a:r>
          </a:p>
          <a:p>
            <a:r>
              <a:rPr lang="en-US" dirty="0"/>
              <a:t> </a:t>
            </a:r>
            <a:endParaRPr lang="en-GB" dirty="0"/>
          </a:p>
        </p:txBody>
      </p:sp>
      <p:sp>
        <p:nvSpPr>
          <p:cNvPr id="4" name="Slide Number Placeholder 3"/>
          <p:cNvSpPr>
            <a:spLocks noGrp="1"/>
          </p:cNvSpPr>
          <p:nvPr>
            <p:ph type="sldNum" sz="quarter" idx="5"/>
          </p:nvPr>
        </p:nvSpPr>
        <p:spPr/>
        <p:txBody>
          <a:bodyPr/>
          <a:lstStyle/>
          <a:p>
            <a:fld id="{ACE4E62C-6F94-414E-950D-96E4AC31D061}" type="slidenum">
              <a:rPr lang="en-US" smtClean="0"/>
              <a:t>11</a:t>
            </a:fld>
            <a:endParaRPr lang="en-US" dirty="0"/>
          </a:p>
        </p:txBody>
      </p:sp>
    </p:spTree>
    <p:extLst>
      <p:ext uri="{BB962C8B-B14F-4D97-AF65-F5344CB8AC3E}">
        <p14:creationId xmlns:p14="http://schemas.microsoft.com/office/powerpoint/2010/main" val="137716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340">
              <a:spcBef>
                <a:spcPts val="600"/>
              </a:spcBef>
              <a:spcAft>
                <a:spcPts val="600"/>
              </a:spcAft>
              <a:tabLst>
                <a:tab pos="180340" algn="l"/>
              </a:tabLst>
            </a:pPr>
            <a:endParaRPr lang="en-GB" sz="18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DengXian" panose="02010600030101010101" pitchFamily="2" charset="-122"/>
                <a:cs typeface="Aptos" panose="020B0004020202020204" pitchFamily="34" charset="0"/>
              </a:rPr>
              <a:t>This particular issues seems to have been highlighted as far back as 2017/2018, there are several documents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DengXian" panose="02010600030101010101" pitchFamily="2" charset="-122"/>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DengXian" panose="02010600030101010101" pitchFamily="2" charset="-122"/>
                <a:cs typeface="Aptos" panose="020B0004020202020204" pitchFamily="34" charset="0"/>
              </a:rPr>
              <a:t>NFCC working group meeting of 5th of November 2024, the group agreed that after review of the actual incidents that have accrued and consultation with legal teams the series 19 hydrants shouldn’t be exempt from use and that Fire &amp; Rescue services should treat all hydrants the same, being, that all hydrants pose a risk and therefore all personnel using a hydrant should do the necessary risk assessment checks, and wear the correct PPE, if any reason is found to deem the hydrant unsafe they should seek alternative sources i.e. different hydrant, washout or Emergency water supply.</a:t>
            </a:r>
            <a:endParaRPr lang="en-GB" sz="1800" dirty="0">
              <a:effectLst/>
              <a:latin typeface="Arial" panose="020B0604020202020204" pitchFamily="34" charset="0"/>
              <a:ea typeface="DengXian" panose="02010600030101010101" pitchFamily="2" charset="-122"/>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ptos" panose="020B0004020202020204" pitchFamily="34" charset="0"/>
              <a:ea typeface="DengXian" panose="02010600030101010101" pitchFamily="2" charset="-122"/>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CE4E62C-6F94-414E-950D-96E4AC31D061}" type="slidenum">
              <a:rPr lang="en-US" smtClean="0"/>
              <a:t>2</a:t>
            </a:fld>
            <a:endParaRPr lang="en-US" dirty="0"/>
          </a:p>
        </p:txBody>
      </p:sp>
    </p:spTree>
    <p:extLst>
      <p:ext uri="{BB962C8B-B14F-4D97-AF65-F5344CB8AC3E}">
        <p14:creationId xmlns:p14="http://schemas.microsoft.com/office/powerpoint/2010/main" val="2919362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Responses from 9 FRS:</a:t>
            </a:r>
          </a:p>
          <a:p>
            <a:pPr marL="342900" indent="-342900">
              <a:buFont typeface="+mj-lt"/>
              <a:buAutoNum type="arabicPeriod"/>
            </a:pPr>
            <a:r>
              <a:rPr lang="en-US" sz="1200" b="1" i="0" u="none" strike="noStrike" dirty="0">
                <a:solidFill>
                  <a:srgbClr val="000000"/>
                </a:solidFill>
                <a:effectLst/>
                <a:latin typeface="Arial" panose="020B0604020202020204" pitchFamily="34" charset="0"/>
              </a:rPr>
              <a:t>Issues and/or mitigation for 2-bolt hydrant erosion </a:t>
            </a:r>
          </a:p>
          <a:p>
            <a:pPr marL="800100" lvl="1" indent="-342900">
              <a:buFont typeface="+mj-lt"/>
              <a:buAutoNum type="arabicPeriod"/>
            </a:pPr>
            <a:r>
              <a:rPr lang="en-US" sz="1200" b="1" i="0" u="none" strike="noStrike" dirty="0">
                <a:solidFill>
                  <a:srgbClr val="000000"/>
                </a:solidFill>
                <a:effectLst/>
                <a:latin typeface="Arial" panose="020B0604020202020204" pitchFamily="34" charset="0"/>
              </a:rPr>
              <a:t>5/9 reported issues with S.19 hydrants.</a:t>
            </a:r>
          </a:p>
          <a:p>
            <a:pPr marL="800100" lvl="1" indent="-342900">
              <a:buFont typeface="+mj-lt"/>
              <a:buAutoNum type="arabicPeriod"/>
            </a:pPr>
            <a:r>
              <a:rPr lang="en-US" sz="1200" b="1" i="0" u="none" strike="noStrike" dirty="0">
                <a:solidFill>
                  <a:srgbClr val="000000"/>
                </a:solidFill>
                <a:effectLst/>
                <a:latin typeface="Arial" panose="020B0604020202020204" pitchFamily="34" charset="0"/>
              </a:rPr>
              <a:t>1/9 reported no issues hydrant type not used.</a:t>
            </a:r>
          </a:p>
          <a:p>
            <a:pPr marL="800100" lvl="1" indent="-342900">
              <a:buFont typeface="+mj-lt"/>
              <a:buAutoNum type="arabicPeriod"/>
            </a:pPr>
            <a:r>
              <a:rPr lang="en-US" sz="1200" b="1" i="0" u="none" strike="noStrike" dirty="0">
                <a:solidFill>
                  <a:srgbClr val="000000"/>
                </a:solidFill>
                <a:effectLst/>
                <a:latin typeface="Arial" panose="020B0604020202020204" pitchFamily="34" charset="0"/>
              </a:rPr>
              <a:t>4/9 Water companies have either replaced eroded hydrants or installed clamps at their expense, no cost incurred by FRS.</a:t>
            </a:r>
          </a:p>
          <a:p>
            <a:pPr marL="800100" lvl="1" indent="-342900">
              <a:buFont typeface="+mj-lt"/>
              <a:buAutoNum type="arabicPeriod"/>
            </a:pPr>
            <a:r>
              <a:rPr lang="en-US" sz="1200" b="1" i="0" u="none" strike="noStrike" dirty="0">
                <a:solidFill>
                  <a:srgbClr val="000000"/>
                </a:solidFill>
                <a:effectLst/>
                <a:latin typeface="Arial" panose="020B0604020202020204" pitchFamily="34" charset="0"/>
              </a:rPr>
              <a:t>4/9 regular meetings with water companies, reporting of defective hydrants with agreement on repair / replacement schedules.  1/6 water company not replaced or repaired reported defects or provided safety clamps.  1/6 initially water company replacing however this proved costly, switching strategy to install safety clamps.</a:t>
            </a:r>
          </a:p>
          <a:p>
            <a:pPr marL="800100" lvl="1" indent="-342900">
              <a:buFont typeface="+mj-lt"/>
              <a:buAutoNum type="arabicPeriod"/>
            </a:pPr>
            <a:r>
              <a:rPr lang="en-US" sz="1200" b="1" i="0" u="none" strike="noStrike" dirty="0">
                <a:solidFill>
                  <a:srgbClr val="000000"/>
                </a:solidFill>
                <a:effectLst/>
                <a:latin typeface="Arial" panose="020B0604020202020204" pitchFamily="34" charset="0"/>
              </a:rPr>
              <a:t>5/9 have established in and out of office hours contacts, meet regularly with water companies, added hydrant status to MDTs.</a:t>
            </a:r>
          </a:p>
          <a:p>
            <a:pPr marL="800100" lvl="1" indent="-342900">
              <a:buFont typeface="+mj-lt"/>
              <a:buAutoNum type="arabicPeriod"/>
            </a:pPr>
            <a:r>
              <a:rPr lang="en-US" sz="1200" b="1" i="0" u="none" strike="noStrike" dirty="0">
                <a:solidFill>
                  <a:srgbClr val="000000"/>
                </a:solidFill>
                <a:effectLst/>
                <a:latin typeface="Arial" panose="020B0604020202020204" pitchFamily="34" charset="0"/>
              </a:rPr>
              <a:t>All issued Ops H&amp;S safety bulletins.</a:t>
            </a:r>
          </a:p>
          <a:p>
            <a:endParaRPr lang="en-GB" b="1" u="sng" dirty="0"/>
          </a:p>
          <a:p>
            <a:r>
              <a:rPr lang="en-GB" b="1" u="sng" dirty="0"/>
              <a:t>NFCC </a:t>
            </a:r>
          </a:p>
          <a:p>
            <a:r>
              <a:rPr lang="en-US" dirty="0"/>
              <a:t>the NFCC water officers group in putting together relevant guidance. </a:t>
            </a:r>
          </a:p>
        </p:txBody>
      </p:sp>
      <p:sp>
        <p:nvSpPr>
          <p:cNvPr id="4" name="Slide Number Placeholder 3"/>
          <p:cNvSpPr>
            <a:spLocks noGrp="1"/>
          </p:cNvSpPr>
          <p:nvPr>
            <p:ph type="sldNum" sz="quarter" idx="5"/>
          </p:nvPr>
        </p:nvSpPr>
        <p:spPr/>
        <p:txBody>
          <a:bodyPr/>
          <a:lstStyle/>
          <a:p>
            <a:fld id="{ACE4E62C-6F94-414E-950D-96E4AC31D061}" type="slidenum">
              <a:rPr lang="en-US" smtClean="0"/>
              <a:t>3</a:t>
            </a:fld>
            <a:endParaRPr lang="en-US" dirty="0"/>
          </a:p>
        </p:txBody>
      </p:sp>
    </p:spTree>
    <p:extLst>
      <p:ext uri="{BB962C8B-B14F-4D97-AF65-F5344CB8AC3E}">
        <p14:creationId xmlns:p14="http://schemas.microsoft.com/office/powerpoint/2010/main" val="1130760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71932-A9AA-9815-376E-6674E45BF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6DA16-D54E-A5E4-765F-D33CEEAB2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81BA8D-1622-0588-D836-9775C46F71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Responses from 9 FRS:</a:t>
            </a:r>
          </a:p>
          <a:p>
            <a:pPr marL="342900" indent="-342900">
              <a:buFont typeface="+mj-lt"/>
              <a:buAutoNum type="arabicPeriod" startAt="2"/>
            </a:pPr>
            <a:r>
              <a:rPr lang="en-US" sz="1200" b="1" i="0" u="none" strike="noStrike" dirty="0">
                <a:solidFill>
                  <a:srgbClr val="000000"/>
                </a:solidFill>
                <a:effectLst/>
                <a:latin typeface="Arial" panose="020B0604020202020204" pitchFamily="34" charset="0"/>
              </a:rPr>
              <a:t>Issues and/or mitigation for 2-bolt hydrant erosion </a:t>
            </a:r>
          </a:p>
          <a:p>
            <a:pPr marL="971550" lvl="1" indent="-514350">
              <a:buFont typeface="Arial" panose="020B0604020202020204" pitchFamily="34" charset="0"/>
              <a:buChar char="•"/>
            </a:pPr>
            <a:r>
              <a:rPr lang="en-US" sz="1200" i="0" u="none" strike="noStrike" dirty="0">
                <a:solidFill>
                  <a:srgbClr val="000000"/>
                </a:solidFill>
                <a:effectLst/>
                <a:latin typeface="Arial" panose="020B0604020202020204" pitchFamily="34" charset="0"/>
              </a:rPr>
              <a:t>5 x report that it is by exception hydrants not available, ranging from 0.53% unavailable to large majority of hydrants defective. </a:t>
            </a:r>
          </a:p>
          <a:p>
            <a:pPr marL="971550" lvl="1" indent="-514350">
              <a:buFont typeface="Arial" panose="020B0604020202020204" pitchFamily="34" charset="0"/>
              <a:buChar char="•"/>
            </a:pPr>
            <a:r>
              <a:rPr lang="en-US" sz="1200" i="0" u="none" strike="noStrike" dirty="0">
                <a:solidFill>
                  <a:srgbClr val="000000"/>
                </a:solidFill>
                <a:effectLst/>
                <a:latin typeface="Arial" panose="020B0604020202020204" pitchFamily="34" charset="0"/>
              </a:rPr>
              <a:t>Majority are repaired or safety clamp installed promptly by water company.  </a:t>
            </a:r>
          </a:p>
          <a:p>
            <a:pPr marL="971550" lvl="1" indent="-514350">
              <a:buFont typeface="Arial" panose="020B0604020202020204" pitchFamily="34" charset="0"/>
              <a:buChar char="•"/>
            </a:pPr>
            <a:r>
              <a:rPr lang="en-US" sz="1200" dirty="0">
                <a:solidFill>
                  <a:srgbClr val="000000"/>
                </a:solidFill>
                <a:latin typeface="Arial" panose="020B0604020202020204" pitchFamily="34" charset="0"/>
              </a:rPr>
              <a:t>1 x</a:t>
            </a:r>
            <a:r>
              <a:rPr lang="en-US" sz="1200" i="0" u="none" strike="noStrike" dirty="0">
                <a:solidFill>
                  <a:srgbClr val="000000"/>
                </a:solidFill>
                <a:effectLst/>
                <a:latin typeface="Arial" panose="020B0604020202020204" pitchFamily="34" charset="0"/>
              </a:rPr>
              <a:t> FRS monitors attempted hydrant usage which is less than 1 per year, information held on appliances MDTs (mobile data terminals).</a:t>
            </a:r>
          </a:p>
          <a:p>
            <a:pPr marL="457200" lvl="1" indent="0">
              <a:buFont typeface="Arial" panose="020B0604020202020204" pitchFamily="34" charset="0"/>
              <a:buNone/>
            </a:pPr>
            <a:endParaRPr lang="en-GB" b="1" u="sng" dirty="0"/>
          </a:p>
          <a:p>
            <a:r>
              <a:rPr lang="en-GB" b="1" u="sng" dirty="0"/>
              <a:t>NFCC </a:t>
            </a:r>
          </a:p>
          <a:p>
            <a:r>
              <a:rPr lang="en-US" dirty="0"/>
              <a:t>the NFCC water officers group in putting together relevant guidance. </a:t>
            </a:r>
          </a:p>
          <a:p>
            <a:r>
              <a:rPr lang="en-US" dirty="0"/>
              <a:t>He has also worked closely with Yorkshire Water in identifying problem hydrants and an initial strategy of replacement at no cost to WYFRS  as well as guidance to operational crews on how to operate these hydrants safely if required at an incident. This approach was proving costly to Yorkshire Water and they have collaborated in designing a safety clamp to fit to all series 19 defective hydrants to ensure their safe operability. </a:t>
            </a:r>
            <a:endParaRPr lang="en-GB" dirty="0"/>
          </a:p>
        </p:txBody>
      </p:sp>
      <p:sp>
        <p:nvSpPr>
          <p:cNvPr id="4" name="Slide Number Placeholder 3">
            <a:extLst>
              <a:ext uri="{FF2B5EF4-FFF2-40B4-BE49-F238E27FC236}">
                <a16:creationId xmlns:a16="http://schemas.microsoft.com/office/drawing/2014/main" id="{301C7ACC-8539-BE12-851C-017ED26639F4}"/>
              </a:ext>
            </a:extLst>
          </p:cNvPr>
          <p:cNvSpPr>
            <a:spLocks noGrp="1"/>
          </p:cNvSpPr>
          <p:nvPr>
            <p:ph type="sldNum" sz="quarter" idx="5"/>
          </p:nvPr>
        </p:nvSpPr>
        <p:spPr/>
        <p:txBody>
          <a:bodyPr/>
          <a:lstStyle/>
          <a:p>
            <a:fld id="{ACE4E62C-6F94-414E-950D-96E4AC31D061}" type="slidenum">
              <a:rPr lang="en-US" smtClean="0"/>
              <a:t>4</a:t>
            </a:fld>
            <a:endParaRPr lang="en-US" dirty="0"/>
          </a:p>
        </p:txBody>
      </p:sp>
    </p:spTree>
    <p:extLst>
      <p:ext uri="{BB962C8B-B14F-4D97-AF65-F5344CB8AC3E}">
        <p14:creationId xmlns:p14="http://schemas.microsoft.com/office/powerpoint/2010/main" val="1897505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CB001-080E-6077-5A3B-AC02B8CD3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0DCA4-DEE4-A060-BD5F-EEF090C65B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B0E5D-4403-1C96-F6CE-1C9C7E4FD4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Responses from 9 FRS:</a:t>
            </a:r>
          </a:p>
          <a:p>
            <a:pPr marL="342900" indent="-342900">
              <a:buFont typeface="+mj-lt"/>
              <a:buAutoNum type="arabicPeriod" startAt="3"/>
            </a:pPr>
            <a:r>
              <a:rPr lang="en-US" sz="1200" b="1" i="0" u="none" strike="noStrike" dirty="0">
                <a:solidFill>
                  <a:srgbClr val="000000"/>
                </a:solidFill>
                <a:effectLst/>
                <a:latin typeface="Arial" panose="020B0604020202020204" pitchFamily="34" charset="0"/>
              </a:rPr>
              <a:t>Defective hydrants being unavailable for use</a:t>
            </a:r>
          </a:p>
          <a:p>
            <a:pPr marL="800100" lvl="1" indent="-342900">
              <a:buFont typeface="Arial" panose="020B0604020202020204" pitchFamily="34" charset="0"/>
              <a:buChar char="•"/>
            </a:pPr>
            <a:r>
              <a:rPr lang="en-US" sz="1200" b="1" i="0" u="none" strike="noStrike" dirty="0">
                <a:solidFill>
                  <a:srgbClr val="000000"/>
                </a:solidFill>
                <a:effectLst/>
                <a:latin typeface="Arial" panose="020B0604020202020204" pitchFamily="34" charset="0"/>
              </a:rPr>
              <a:t>5/9 report that it is by exception hydrants not available, ranging from 0.53% unavailable to large majority defective. Majority are repaired or safety clamp installed promptly by water company.  One FRS monitors attempted hydrant usage which is less than 1 per year, information held on appliances MDTs (mobile data terminals).</a:t>
            </a:r>
          </a:p>
          <a:p>
            <a:pPr marL="800100" lvl="1" indent="-342900">
              <a:buFont typeface="Arial" panose="020B0604020202020204" pitchFamily="34" charset="0"/>
              <a:buChar char="•"/>
            </a:pPr>
            <a:endParaRPr lang="en-US" sz="1200" b="1" i="0" u="none" strike="noStrike" dirty="0">
              <a:solidFill>
                <a:srgbClr val="000000"/>
              </a:solidFill>
              <a:effectLst/>
              <a:latin typeface="Arial" panose="020B0604020202020204" pitchFamily="34" charset="0"/>
            </a:endParaRPr>
          </a:p>
          <a:p>
            <a:pPr marL="457200" lvl="1" indent="0">
              <a:buFont typeface="Arial" panose="020B0604020202020204" pitchFamily="34" charset="0"/>
              <a:buNone/>
            </a:pPr>
            <a:endParaRPr lang="en-US" sz="1200" b="1" i="0" u="none" strike="noStrike"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6B17DFC-F560-6894-F11E-F4408DB8314D}"/>
              </a:ext>
            </a:extLst>
          </p:cNvPr>
          <p:cNvSpPr>
            <a:spLocks noGrp="1"/>
          </p:cNvSpPr>
          <p:nvPr>
            <p:ph type="sldNum" sz="quarter" idx="5"/>
          </p:nvPr>
        </p:nvSpPr>
        <p:spPr/>
        <p:txBody>
          <a:bodyPr/>
          <a:lstStyle/>
          <a:p>
            <a:fld id="{ACE4E62C-6F94-414E-950D-96E4AC31D061}" type="slidenum">
              <a:rPr lang="en-US" smtClean="0"/>
              <a:t>5</a:t>
            </a:fld>
            <a:endParaRPr lang="en-US" dirty="0"/>
          </a:p>
        </p:txBody>
      </p:sp>
    </p:spTree>
    <p:extLst>
      <p:ext uri="{BB962C8B-B14F-4D97-AF65-F5344CB8AC3E}">
        <p14:creationId xmlns:p14="http://schemas.microsoft.com/office/powerpoint/2010/main" val="1797603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292FA-4B6B-92CF-4507-853C89C91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9C6B9-A6EC-802A-0399-E8798A0B2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24A71-0191-28D1-6000-F40843A21B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Responses from 9 FRS:</a:t>
            </a:r>
          </a:p>
          <a:p>
            <a:pPr marL="342900" indent="-342900">
              <a:buFont typeface="+mj-lt"/>
              <a:buAutoNum type="arabicPeriod" startAt="4"/>
            </a:pPr>
            <a:r>
              <a:rPr lang="en-US" sz="1200" b="1" dirty="0">
                <a:solidFill>
                  <a:srgbClr val="000000"/>
                </a:solidFill>
                <a:latin typeface="Arial" panose="020B0604020202020204" pitchFamily="34" charset="0"/>
              </a:rPr>
              <a:t>Hy</a:t>
            </a:r>
            <a:r>
              <a:rPr lang="en-US" sz="1200" b="1" i="0" u="none" strike="noStrike" dirty="0">
                <a:solidFill>
                  <a:srgbClr val="000000"/>
                </a:solidFill>
                <a:effectLst/>
                <a:latin typeface="Arial" panose="020B0604020202020204" pitchFamily="34" charset="0"/>
              </a:rPr>
              <a:t>drant-related safety events and near misses</a:t>
            </a:r>
            <a:r>
              <a:rPr lang="en-US" sz="1200" dirty="0"/>
              <a:t> </a:t>
            </a:r>
          </a:p>
          <a:p>
            <a:pPr marL="800100" lvl="1" indent="-342900">
              <a:buFont typeface="Arial" panose="020B0604020202020204" pitchFamily="34" charset="0"/>
              <a:buChar char="•"/>
            </a:pPr>
            <a:r>
              <a:rPr lang="en-US" sz="1200" b="1" i="0" u="none" strike="noStrike" dirty="0">
                <a:solidFill>
                  <a:srgbClr val="000000"/>
                </a:solidFill>
                <a:effectLst/>
                <a:latin typeface="Arial" panose="020B0604020202020204" pitchFamily="34" charset="0"/>
              </a:rPr>
              <a:t>5/9 report on known safety events or near misses.  1/6 reported near miss – technician installed safety clamp. </a:t>
            </a:r>
          </a:p>
        </p:txBody>
      </p:sp>
      <p:sp>
        <p:nvSpPr>
          <p:cNvPr id="4" name="Slide Number Placeholder 3">
            <a:extLst>
              <a:ext uri="{FF2B5EF4-FFF2-40B4-BE49-F238E27FC236}">
                <a16:creationId xmlns:a16="http://schemas.microsoft.com/office/drawing/2014/main" id="{A8AAA93B-77E4-9A27-8BE3-EF30F7185558}"/>
              </a:ext>
            </a:extLst>
          </p:cNvPr>
          <p:cNvSpPr>
            <a:spLocks noGrp="1"/>
          </p:cNvSpPr>
          <p:nvPr>
            <p:ph type="sldNum" sz="quarter" idx="5"/>
          </p:nvPr>
        </p:nvSpPr>
        <p:spPr/>
        <p:txBody>
          <a:bodyPr/>
          <a:lstStyle/>
          <a:p>
            <a:fld id="{ACE4E62C-6F94-414E-950D-96E4AC31D061}" type="slidenum">
              <a:rPr lang="en-US" smtClean="0"/>
              <a:t>6</a:t>
            </a:fld>
            <a:endParaRPr lang="en-US" dirty="0"/>
          </a:p>
        </p:txBody>
      </p:sp>
    </p:spTree>
    <p:extLst>
      <p:ext uri="{BB962C8B-B14F-4D97-AF65-F5344CB8AC3E}">
        <p14:creationId xmlns:p14="http://schemas.microsoft.com/office/powerpoint/2010/main" val="2418646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3F5EE-50DC-FBF4-A1C8-1E591ED9F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D2FCC-6CD8-7D2C-2E6D-ED93BE15F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36557-6609-82A1-DE09-7C00AD8944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Responses from 9 FRS:</a:t>
            </a:r>
          </a:p>
          <a:p>
            <a:pPr marL="342900" indent="-342900">
              <a:buFont typeface="+mj-lt"/>
              <a:buAutoNum type="arabicPeriod"/>
            </a:pPr>
            <a:endParaRPr lang="en-US" sz="1200" b="1" i="0" u="none" strike="noStrike" dirty="0">
              <a:solidFill>
                <a:srgbClr val="000000"/>
              </a:solidFill>
              <a:effectLst/>
              <a:latin typeface="Arial" panose="020B0604020202020204" pitchFamily="34" charset="0"/>
            </a:endParaRPr>
          </a:p>
          <a:p>
            <a:pPr marL="342900" indent="-342900">
              <a:buFont typeface="+mj-lt"/>
              <a:buAutoNum type="arabicPeriod" startAt="5"/>
            </a:pPr>
            <a:r>
              <a:rPr lang="en-US" sz="1200" b="1" i="0" u="none" strike="noStrike" dirty="0">
                <a:solidFill>
                  <a:srgbClr val="000000"/>
                </a:solidFill>
                <a:effectLst/>
                <a:latin typeface="Arial" panose="020B0604020202020204" pitchFamily="34" charset="0"/>
              </a:rPr>
              <a:t>Any concerns with hydrant use</a:t>
            </a:r>
            <a:r>
              <a:rPr lang="en-US" sz="1200" dirty="0"/>
              <a:t> </a:t>
            </a:r>
          </a:p>
          <a:p>
            <a:pPr marL="800100" lvl="1" indent="-342900">
              <a:buFont typeface="Arial" panose="020B0604020202020204" pitchFamily="34" charset="0"/>
              <a:buChar char="•"/>
            </a:pPr>
            <a:r>
              <a:rPr lang="en-US" sz="1200" dirty="0"/>
              <a:t>The big issue that insurers should be aware of is new developments where adequate fire hydrants are not formally planned in as part of the infrastructure design planning process. This should be a condition of planning in the initial design stage following the 90 rules. (no property further than 90 meters from a hydrant and on a minimum of a 90mm main). Maybe pressure from Insurers stipulating this for new developments would improve safety and reduce losses.”</a:t>
            </a:r>
          </a:p>
          <a:p>
            <a:pPr marL="800100" lvl="1" indent="-342900">
              <a:buFont typeface="Arial" panose="020B0604020202020204" pitchFamily="34" charset="0"/>
              <a:buChar char="•"/>
            </a:pPr>
            <a:r>
              <a:rPr lang="en-US" sz="1200" dirty="0"/>
              <a:t>Any concerns with hydrant use. Third parties can access hydrants, building sites, anyone who needs to draw water but they need a meter and a permission from the water company. Concern is the lane rental scheme that is being introduced by ESCC in April 2025. Financial concern as the charges are max £2500. </a:t>
            </a:r>
          </a:p>
          <a:p>
            <a:pPr marL="800100" lvl="1" indent="-342900">
              <a:buFont typeface="Arial" panose="020B0604020202020204" pitchFamily="34" charset="0"/>
              <a:buChar char="•"/>
            </a:pPr>
            <a:r>
              <a:rPr lang="en-US" sz="1200" dirty="0"/>
              <a:t>Considered carrying the hydrant clamps on fire engines, but this will delay water availability and not all hydrants are easily accessible.</a:t>
            </a:r>
          </a:p>
          <a:p>
            <a:pPr marL="800100" lvl="1" indent="-342900">
              <a:buFont typeface="Arial" panose="020B0604020202020204" pitchFamily="34" charset="0"/>
              <a:buChar char="•"/>
            </a:pPr>
            <a:r>
              <a:rPr lang="en-US" sz="1200" dirty="0"/>
              <a:t>We receive and monitor reports of hydrants used. Issues raised are most often the rate of water output (or lack of it) and dirty chambers. Mechanical defects are occasionally reported, but these can occur at any time in spite of routine inspection and maintenance. Defects and issues reported following hydrant used are followed up.</a:t>
            </a:r>
          </a:p>
          <a:p>
            <a:pPr marL="800100" lvl="1" indent="-342900">
              <a:buFont typeface="Arial" panose="020B0604020202020204" pitchFamily="34" charset="0"/>
              <a:buChar char="•"/>
            </a:pPr>
            <a:r>
              <a:rPr lang="en-US" sz="1200" dirty="0"/>
              <a:t>What does FRIC cover if FF uses a defective hydrant and is injured or member of public</a:t>
            </a:r>
            <a:endParaRPr lang="en-GB" sz="1200" dirty="0"/>
          </a:p>
          <a:p>
            <a:endParaRPr lang="en-GB" b="1" u="sng" dirty="0"/>
          </a:p>
        </p:txBody>
      </p:sp>
      <p:sp>
        <p:nvSpPr>
          <p:cNvPr id="4" name="Slide Number Placeholder 3">
            <a:extLst>
              <a:ext uri="{FF2B5EF4-FFF2-40B4-BE49-F238E27FC236}">
                <a16:creationId xmlns:a16="http://schemas.microsoft.com/office/drawing/2014/main" id="{DA19047D-B3B0-C548-68F1-71EE805A29CD}"/>
              </a:ext>
            </a:extLst>
          </p:cNvPr>
          <p:cNvSpPr>
            <a:spLocks noGrp="1"/>
          </p:cNvSpPr>
          <p:nvPr>
            <p:ph type="sldNum" sz="quarter" idx="5"/>
          </p:nvPr>
        </p:nvSpPr>
        <p:spPr/>
        <p:txBody>
          <a:bodyPr/>
          <a:lstStyle/>
          <a:p>
            <a:fld id="{ACE4E62C-6F94-414E-950D-96E4AC31D061}" type="slidenum">
              <a:rPr lang="en-US" smtClean="0"/>
              <a:t>7</a:t>
            </a:fld>
            <a:endParaRPr lang="en-US" dirty="0"/>
          </a:p>
        </p:txBody>
      </p:sp>
    </p:spTree>
    <p:extLst>
      <p:ext uri="{BB962C8B-B14F-4D97-AF65-F5344CB8AC3E}">
        <p14:creationId xmlns:p14="http://schemas.microsoft.com/office/powerpoint/2010/main" val="1390408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NFCC hydrants working group meeting of 5th of November 2024, the group agreed that after review of the actual incidents that have accrued and consultation with legal teams the series 19 hydrants shouldn’t be exempt from use and that Fire &amp; Rescue services should treat all hydrants the same, being, that all hydrants pose a risk and therefore all personnel using a hydrant should do the necessary risk assessment checks, and wear the correct PPE, if any reason is found to deem the hydrant unsafe they should seek alternative sources i.e. different hydrant, washout or Emergency water supply.</a:t>
            </a:r>
          </a:p>
          <a:p>
            <a:endParaRPr lang="en-US" dirty="0"/>
          </a:p>
          <a:p>
            <a:r>
              <a:rPr lang="en-US" dirty="0"/>
              <a:t>Connect the dots by recording hydrant defects, understanding level of near misses and safety events, report status to strategic safety committee and / or escalate hydrant risk to executive board corporate risk register so that senior management understand the scale and scope of defects, impact on operational response and water availability.  They can talk with water companies at a strategic level and make informed decisions whether FFs use defective hydrants.</a:t>
            </a:r>
          </a:p>
          <a:p>
            <a:endParaRPr lang="en-GB" dirty="0"/>
          </a:p>
        </p:txBody>
      </p:sp>
      <p:sp>
        <p:nvSpPr>
          <p:cNvPr id="4" name="Slide Number Placeholder 3"/>
          <p:cNvSpPr>
            <a:spLocks noGrp="1"/>
          </p:cNvSpPr>
          <p:nvPr>
            <p:ph type="sldNum" sz="quarter" idx="5"/>
          </p:nvPr>
        </p:nvSpPr>
        <p:spPr/>
        <p:txBody>
          <a:bodyPr/>
          <a:lstStyle/>
          <a:p>
            <a:fld id="{ACE4E62C-6F94-414E-950D-96E4AC31D061}" type="slidenum">
              <a:rPr lang="en-US" smtClean="0"/>
              <a:t>8</a:t>
            </a:fld>
            <a:endParaRPr lang="en-US" dirty="0"/>
          </a:p>
        </p:txBody>
      </p:sp>
    </p:spTree>
    <p:extLst>
      <p:ext uri="{BB962C8B-B14F-4D97-AF65-F5344CB8AC3E}">
        <p14:creationId xmlns:p14="http://schemas.microsoft.com/office/powerpoint/2010/main" val="2897030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MS Mincho" panose="02020609040205080304" pitchFamily="49" charset="-128"/>
                <a:cs typeface="Times New Roman" panose="02020603050405020304" pitchFamily="18" charset="0"/>
              </a:rPr>
              <a:t>FRIC has considered how such a situation might impact on its approach to dealing with any claims that arise as a result of a defecting hydrant incident.  Under normal circumstances, an injury to an employee involving a defective hydrant would be considered by FRIC in the normal way, and depending on the circumstances, FRIC might look to subrogate the claim to the water company that installed the hydrant on the grounds it was defective or not fit for purpose, thus limiting its losses, and potentially that of the member.  It is our view however, that given the instruction to stop using these hydrants that has been issued, should an injury occur, the subrogation option would not be available, leaving FRIC to deal with the claim itself.  In the event that liability is accepted, FRIC would meet the claim, subject to any deductible payable by the member.  It is likely that a court would deem the FRA to have been negligent in acting against the advise of the water company, thus triggering the protection.  For the avoidance of doubt, it is our belief that any injury to a third party user, whether officially authorised by the water company or not, would not result in a successful claim against the FRA.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NFCC hydrants working group meeting of 5th of November 2024, the group agreed that after review of the actual incidents that have accrued and consultation with legal teams the series 19 hydrants shouldn’t be exempt from use and that Fire &amp; Rescue services should treat all hydrants the same, being, that all hydrants pose a risk and therefore all personnel using a hydrant should do the necessary risk assessment checks, and wear the correct PPE, if any reason is found to deem the hydrant unsafe they should seek alternative sources i.e. different hydrant, washout or Emergency water supply.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MS Mincho" panose="02020609040205080304" pitchFamily="49"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CE4E62C-6F94-414E-950D-96E4AC31D061}" type="slidenum">
              <a:rPr lang="en-US" smtClean="0"/>
              <a:t>9</a:t>
            </a:fld>
            <a:endParaRPr lang="en-US" dirty="0"/>
          </a:p>
        </p:txBody>
      </p:sp>
    </p:spTree>
    <p:extLst>
      <p:ext uri="{BB962C8B-B14F-4D97-AF65-F5344CB8AC3E}">
        <p14:creationId xmlns:p14="http://schemas.microsoft.com/office/powerpoint/2010/main" val="2446839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9652" y="3057939"/>
            <a:ext cx="6820936" cy="1067905"/>
          </a:xfrm>
          <a:prstGeom prst="rect">
            <a:avLst/>
          </a:prstGeom>
        </p:spPr>
        <p:txBody>
          <a:bodyPr anchor="b" anchorCtr="0">
            <a:normAutofit/>
          </a:bodyPr>
          <a:lstStyle>
            <a:lvl1pPr>
              <a:defRPr sz="4000">
                <a:solidFill>
                  <a:schemeClr val="accent2"/>
                </a:solidFill>
              </a:defRPr>
            </a:lvl1pPr>
          </a:lstStyle>
          <a:p>
            <a:r>
              <a:rPr lang="en-US" dirty="0"/>
              <a:t>Click to add Subtitle</a:t>
            </a:r>
          </a:p>
        </p:txBody>
      </p:sp>
      <p:sp>
        <p:nvSpPr>
          <p:cNvPr id="3" name="Text Placeholder 2"/>
          <p:cNvSpPr>
            <a:spLocks noGrp="1"/>
          </p:cNvSpPr>
          <p:nvPr>
            <p:ph type="body" idx="1" hasCustomPrompt="1"/>
          </p:nvPr>
        </p:nvSpPr>
        <p:spPr>
          <a:xfrm>
            <a:off x="1689652" y="4433957"/>
            <a:ext cx="6820936" cy="1306443"/>
          </a:xfrm>
        </p:spPr>
        <p:txBody>
          <a:bodyPr>
            <a:normAutofit/>
          </a:bodyPr>
          <a:lstStyle>
            <a:lvl1pPr marL="0" indent="0">
              <a:buNone/>
              <a:defRPr sz="1800" baseline="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Subtitle sub text</a:t>
            </a:r>
          </a:p>
        </p:txBody>
      </p:sp>
      <p:sp>
        <p:nvSpPr>
          <p:cNvPr id="4" name="Date Placeholder 3"/>
          <p:cNvSpPr>
            <a:spLocks noGrp="1"/>
          </p:cNvSpPr>
          <p:nvPr>
            <p:ph type="dt" sz="half" idx="10"/>
          </p:nvPr>
        </p:nvSpPr>
        <p:spPr/>
        <p:txBody>
          <a:bodyPr/>
          <a:lstStyle/>
          <a:p>
            <a:fld id="{B4FA541D-1D41-554B-84EA-7BF47B42F396}" type="datetime1">
              <a:rPr lang="en-US" smtClean="0"/>
              <a:t>2/6/2025</a:t>
            </a:fld>
            <a:endParaRPr lang="en-US" dirty="0"/>
          </a:p>
        </p:txBody>
      </p:sp>
      <p:sp>
        <p:nvSpPr>
          <p:cNvPr id="6" name="Slide Number Placeholder 5"/>
          <p:cNvSpPr>
            <a:spLocks noGrp="1"/>
          </p:cNvSpPr>
          <p:nvPr>
            <p:ph type="sldNum" sz="quarter" idx="12"/>
          </p:nvPr>
        </p:nvSpPr>
        <p:spPr/>
        <p:txBody>
          <a:bodyPr/>
          <a:lstStyle/>
          <a:p>
            <a:fld id="{064D9679-AAB7-0140-AB59-4FA9A9D95BEC}" type="slidenum">
              <a:rPr lang="en-US" smtClean="0"/>
              <a:t>‹#›</a:t>
            </a:fld>
            <a:endParaRPr lang="en-US" dirty="0"/>
          </a:p>
        </p:txBody>
      </p:sp>
      <p:cxnSp>
        <p:nvCxnSpPr>
          <p:cNvPr id="8" name="Straight Connector 7"/>
          <p:cNvCxnSpPr/>
          <p:nvPr userDrawn="1"/>
        </p:nvCxnSpPr>
        <p:spPr>
          <a:xfrm>
            <a:off x="1689652" y="4354445"/>
            <a:ext cx="6820936"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224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9652" y="1938129"/>
            <a:ext cx="6825698" cy="4238833"/>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FF331F4-906C-8842-8EBF-5B64D82F6249}" type="datetime1">
              <a:rPr lang="en-US" smtClean="0"/>
              <a:t>2/6/2025</a:t>
            </a:fld>
            <a:endParaRPr lang="en-US" dirty="0"/>
          </a:p>
        </p:txBody>
      </p:sp>
      <p:sp>
        <p:nvSpPr>
          <p:cNvPr id="6" name="Slide Number Placeholder 5"/>
          <p:cNvSpPr>
            <a:spLocks noGrp="1"/>
          </p:cNvSpPr>
          <p:nvPr>
            <p:ph type="sldNum" sz="quarter" idx="12"/>
          </p:nvPr>
        </p:nvSpPr>
        <p:spPr/>
        <p:txBody>
          <a:bodyPr/>
          <a:lstStyle/>
          <a:p>
            <a:fld id="{064D9679-AAB7-0140-AB59-4FA9A9D95BEC}" type="slidenum">
              <a:rPr lang="en-US" smtClean="0"/>
              <a:t>‹#›</a:t>
            </a:fld>
            <a:endParaRPr lang="en-US" dirty="0"/>
          </a:p>
        </p:txBody>
      </p:sp>
      <p:cxnSp>
        <p:nvCxnSpPr>
          <p:cNvPr id="11" name="Straight Connector 10"/>
          <p:cNvCxnSpPr/>
          <p:nvPr userDrawn="1"/>
        </p:nvCxnSpPr>
        <p:spPr>
          <a:xfrm>
            <a:off x="1689652" y="1086757"/>
            <a:ext cx="682093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1585957" y="141402"/>
            <a:ext cx="6820936" cy="945355"/>
          </a:xfrm>
          <a:prstGeom prst="rect">
            <a:avLst/>
          </a:prstGeom>
        </p:spPr>
        <p:txBody>
          <a:bodyPr anchor="b" anchorCtr="0">
            <a:normAutofit/>
          </a:bodyPr>
          <a:lstStyle>
            <a:lvl1pPr>
              <a:defRPr sz="3600">
                <a:solidFill>
                  <a:schemeClr val="accent2"/>
                </a:solidFill>
              </a:defRPr>
            </a:lvl1pPr>
          </a:lstStyle>
          <a:p>
            <a:r>
              <a:rPr lang="en-US" dirty="0"/>
              <a:t>Click to add title</a:t>
            </a:r>
          </a:p>
        </p:txBody>
      </p:sp>
    </p:spTree>
    <p:extLst>
      <p:ext uri="{BB962C8B-B14F-4D97-AF65-F5344CB8AC3E}">
        <p14:creationId xmlns:p14="http://schemas.microsoft.com/office/powerpoint/2010/main" val="885650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959847"/>
            <a:ext cx="6858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38485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01391" cy="1066800"/>
          </a:xfrm>
          <a:prstGeom prst="rect">
            <a:avLst/>
          </a:prstGeom>
          <a:solidFill>
            <a:schemeClr val="tx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rotWithShape="1">
          <a:blip r:embed="rId4">
            <a:alphaModFix/>
            <a:extLst>
              <a:ext uri="{28A0092B-C50C-407E-A947-70E740481C1C}">
                <a14:useLocalDpi xmlns:a14="http://schemas.microsoft.com/office/drawing/2010/main" val="0"/>
              </a:ext>
            </a:extLst>
          </a:blip>
          <a:srcRect l="12800" r="73115"/>
          <a:stretch/>
        </p:blipFill>
        <p:spPr>
          <a:xfrm>
            <a:off x="0" y="1066801"/>
            <a:ext cx="1201392" cy="5791200"/>
          </a:xfrm>
          <a:prstGeom prst="rect">
            <a:avLst/>
          </a:prstGeom>
        </p:spPr>
      </p:pic>
      <p:sp>
        <p:nvSpPr>
          <p:cNvPr id="3" name="Text Placeholder 2"/>
          <p:cNvSpPr>
            <a:spLocks noGrp="1"/>
          </p:cNvSpPr>
          <p:nvPr>
            <p:ph type="body" idx="1"/>
          </p:nvPr>
        </p:nvSpPr>
        <p:spPr>
          <a:xfrm>
            <a:off x="1689652" y="1918251"/>
            <a:ext cx="6825698" cy="425871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6738" y="6396107"/>
            <a:ext cx="375202" cy="365125"/>
          </a:xfrm>
          <a:prstGeom prst="rect">
            <a:avLst/>
          </a:prstGeom>
        </p:spPr>
        <p:txBody>
          <a:bodyPr vert="horz" lIns="0" tIns="0" rIns="0" bIns="0" rtlCol="0" anchor="b" anchorCtr="0"/>
          <a:lstStyle>
            <a:lvl1pPr algn="r">
              <a:defRPr sz="900">
                <a:solidFill>
                  <a:schemeClr val="bg1"/>
                </a:solidFill>
                <a:latin typeface="Century Gothic" charset="0"/>
                <a:ea typeface="Century Gothic" charset="0"/>
                <a:cs typeface="Century Gothic" charset="0"/>
              </a:defRPr>
            </a:lvl1pPr>
          </a:lstStyle>
          <a:p>
            <a:fld id="{064D9679-AAB7-0140-AB59-4FA9A9D95BEC}" type="slidenum">
              <a:rPr lang="en-US" smtClean="0"/>
              <a:pPr/>
              <a:t>‹#›</a:t>
            </a:fld>
            <a:endParaRPr lang="en-US" dirty="0"/>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808" y="572431"/>
            <a:ext cx="1004658" cy="357809"/>
          </a:xfrm>
          <a:prstGeom prst="rect">
            <a:avLst/>
          </a:prstGeom>
        </p:spPr>
      </p:pic>
      <p:sp>
        <p:nvSpPr>
          <p:cNvPr id="4" name="Date Placeholder 3"/>
          <p:cNvSpPr>
            <a:spLocks noGrp="1"/>
          </p:cNvSpPr>
          <p:nvPr>
            <p:ph type="dt" sz="half" idx="2"/>
          </p:nvPr>
        </p:nvSpPr>
        <p:spPr>
          <a:xfrm>
            <a:off x="150604" y="6396107"/>
            <a:ext cx="524981" cy="365125"/>
          </a:xfrm>
          <a:prstGeom prst="rect">
            <a:avLst/>
          </a:prstGeom>
        </p:spPr>
        <p:txBody>
          <a:bodyPr vert="horz" lIns="0" tIns="0" rIns="0" bIns="0" rtlCol="0" anchor="b" anchorCtr="0"/>
          <a:lstStyle>
            <a:lvl1pPr algn="l">
              <a:defRPr sz="800">
                <a:solidFill>
                  <a:schemeClr val="bg1"/>
                </a:solidFill>
              </a:defRPr>
            </a:lvl1pPr>
          </a:lstStyle>
          <a:p>
            <a:fld id="{DDE4E60D-C5B4-7448-A364-A5AC84594C47}" type="datetime1">
              <a:rPr lang="en-US" smtClean="0"/>
              <a:t>2/6/2025</a:t>
            </a:fld>
            <a:endParaRPr lang="en-US" dirty="0"/>
          </a:p>
        </p:txBody>
      </p:sp>
    </p:spTree>
    <p:extLst>
      <p:ext uri="{BB962C8B-B14F-4D97-AF65-F5344CB8AC3E}">
        <p14:creationId xmlns:p14="http://schemas.microsoft.com/office/powerpoint/2010/main" val="1679382621"/>
      </p:ext>
    </p:extLst>
  </p:cSld>
  <p:clrMap bg1="lt1" tx1="dk1" bg2="lt2" tx2="dk2" accent1="accent1" accent2="accent2" accent3="accent3" accent4="accent4" accent5="accent5" accent6="accent6" hlink="hlink" folHlink="folHlink"/>
  <p:sldLayoutIdLst>
    <p:sldLayoutId id="2147483663" r:id="rId1"/>
    <p:sldLayoutId id="2147483662" r:id="rId2"/>
  </p:sldLayoutIdLst>
  <p:hf hdr="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50000"/>
            </a:schemeClr>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50000"/>
            </a:schemeClr>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0724" t="4490" r="6351" b="28159"/>
          <a:stretch/>
        </p:blipFill>
        <p:spPr>
          <a:xfrm>
            <a:off x="0" y="-1"/>
            <a:ext cx="9144000" cy="685800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1112" y="1973116"/>
            <a:ext cx="3541776" cy="1261872"/>
          </a:xfrm>
          <a:prstGeom prst="rect">
            <a:avLst/>
          </a:prstGeom>
        </p:spPr>
      </p:pic>
    </p:spTree>
    <p:extLst>
      <p:ext uri="{BB962C8B-B14F-4D97-AF65-F5344CB8AC3E}">
        <p14:creationId xmlns:p14="http://schemas.microsoft.com/office/powerpoint/2010/main" val="1712575820"/>
      </p:ext>
    </p:extLst>
  </p:cSld>
  <p:clrMap bg1="lt1" tx1="dk1" bg2="lt2" tx2="dk2" accent1="accent1" accent2="accent2" accent3="accent3" accent4="accent4" accent5="accent5" accent6="accent6" hlink="hlink" folHlink="folHlink"/>
  <p:sldLayoutIdLst>
    <p:sldLayoutId id="2147483665"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oleObject" Target="../embeddings/oleObject2.bin"/><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8F2E88A-D41C-704F-EF29-75392FD050AC}"/>
              </a:ext>
            </a:extLst>
          </p:cNvPr>
          <p:cNvSpPr>
            <a:spLocks noGrp="1"/>
          </p:cNvSpPr>
          <p:nvPr>
            <p:ph type="subTitle" idx="1"/>
          </p:nvPr>
        </p:nvSpPr>
        <p:spPr>
          <a:xfrm>
            <a:off x="1143000" y="3493122"/>
            <a:ext cx="6858000" cy="1655762"/>
          </a:xfrm>
        </p:spPr>
        <p:txBody>
          <a:bodyPr/>
          <a:lstStyle/>
          <a:p>
            <a:endParaRPr lang="en-GB" sz="3600" dirty="0"/>
          </a:p>
          <a:p>
            <a:r>
              <a:rPr lang="en-GB" sz="3600" dirty="0">
                <a:latin typeface="Arial" panose="020B0604020202020204" pitchFamily="34" charset="0"/>
                <a:cs typeface="Arial" panose="020B0604020202020204" pitchFamily="34" charset="0"/>
              </a:rPr>
              <a:t>Aquagas S.19 Hydrant</a:t>
            </a:r>
          </a:p>
          <a:p>
            <a:endParaRPr lang="en-GB" sz="3600" dirty="0"/>
          </a:p>
          <a:p>
            <a:r>
              <a:rPr lang="en-GB" sz="3600" dirty="0">
                <a:latin typeface="Arial" panose="020B0604020202020204" pitchFamily="34" charset="0"/>
                <a:cs typeface="Arial" panose="020B0604020202020204" pitchFamily="34" charset="0"/>
              </a:rPr>
              <a:t>6 February 2025</a:t>
            </a:r>
          </a:p>
          <a:p>
            <a:endParaRPr lang="en-GB" dirty="0"/>
          </a:p>
        </p:txBody>
      </p:sp>
      <p:sp>
        <p:nvSpPr>
          <p:cNvPr id="3" name="TextBox 2">
            <a:extLst>
              <a:ext uri="{FF2B5EF4-FFF2-40B4-BE49-F238E27FC236}">
                <a16:creationId xmlns:a16="http://schemas.microsoft.com/office/drawing/2014/main" id="{2C06325F-2B02-5D32-B842-CBD4BEF35C55}"/>
              </a:ext>
            </a:extLst>
          </p:cNvPr>
          <p:cNvSpPr txBox="1"/>
          <p:nvPr/>
        </p:nvSpPr>
        <p:spPr>
          <a:xfrm>
            <a:off x="0" y="695325"/>
            <a:ext cx="9143999" cy="769441"/>
          </a:xfrm>
          <a:prstGeom prst="rect">
            <a:avLst/>
          </a:prstGeom>
          <a:noFill/>
        </p:spPr>
        <p:txBody>
          <a:bodyPr wrap="square" rtlCol="0">
            <a:spAutoFit/>
          </a:bodyPr>
          <a:lstStyle/>
          <a:p>
            <a:pPr algn="ctr"/>
            <a:r>
              <a:rPr lang="en-GB" sz="4400" dirty="0">
                <a:solidFill>
                  <a:schemeClr val="bg1"/>
                </a:solidFill>
                <a:latin typeface="Arial" panose="020B0604020202020204" pitchFamily="34" charset="0"/>
                <a:cs typeface="Arial" panose="020B0604020202020204" pitchFamily="34" charset="0"/>
              </a:rPr>
              <a:t>Member Interest Group</a:t>
            </a:r>
          </a:p>
        </p:txBody>
      </p:sp>
    </p:spTree>
    <p:extLst>
      <p:ext uri="{BB962C8B-B14F-4D97-AF65-F5344CB8AC3E}">
        <p14:creationId xmlns:p14="http://schemas.microsoft.com/office/powerpoint/2010/main" val="3021465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A6813-FFC8-8CB4-69CD-520DA3DAADC4}"/>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212C24E9-6EDB-E076-856E-8A1ADF4FA2B8}"/>
              </a:ext>
            </a:extLst>
          </p:cNvPr>
          <p:cNvSpPr>
            <a:spLocks noGrp="1"/>
          </p:cNvSpPr>
          <p:nvPr>
            <p:ph type="dt" sz="half" idx="10"/>
          </p:nvPr>
        </p:nvSpPr>
        <p:spPr>
          <a:xfrm>
            <a:off x="150604" y="6396107"/>
            <a:ext cx="524981" cy="365125"/>
          </a:xfrm>
        </p:spPr>
        <p:txBody>
          <a:bodyPr anchor="b">
            <a:normAutofit/>
          </a:bodyPr>
          <a:lstStyle/>
          <a:p>
            <a:pPr>
              <a:spcAft>
                <a:spcPts val="600"/>
              </a:spcAft>
            </a:pPr>
            <a:fld id="{7FF331F4-906C-8842-8EBF-5B64D82F6249}" type="datetime1">
              <a:rPr lang="en-US" smtClean="0"/>
              <a:pPr>
                <a:spcAft>
                  <a:spcPts val="600"/>
                </a:spcAft>
              </a:pPr>
              <a:t>2/6/2025</a:t>
            </a:fld>
            <a:endParaRPr lang="en-US" dirty="0"/>
          </a:p>
        </p:txBody>
      </p:sp>
      <p:sp>
        <p:nvSpPr>
          <p:cNvPr id="4" name="Slide Number Placeholder 3">
            <a:extLst>
              <a:ext uri="{FF2B5EF4-FFF2-40B4-BE49-F238E27FC236}">
                <a16:creationId xmlns:a16="http://schemas.microsoft.com/office/drawing/2014/main" id="{7A269653-85B9-1B58-F9AF-BCF7850064BF}"/>
              </a:ext>
            </a:extLst>
          </p:cNvPr>
          <p:cNvSpPr>
            <a:spLocks noGrp="1"/>
          </p:cNvSpPr>
          <p:nvPr>
            <p:ph type="sldNum" sz="quarter" idx="12"/>
          </p:nvPr>
        </p:nvSpPr>
        <p:spPr>
          <a:xfrm>
            <a:off x="736738" y="6396107"/>
            <a:ext cx="375202" cy="365125"/>
          </a:xfrm>
        </p:spPr>
        <p:txBody>
          <a:bodyPr anchor="b">
            <a:normAutofit/>
          </a:bodyPr>
          <a:lstStyle/>
          <a:p>
            <a:pPr>
              <a:spcAft>
                <a:spcPts val="600"/>
              </a:spcAft>
            </a:pPr>
            <a:fld id="{064D9679-AAB7-0140-AB59-4FA9A9D95BEC}" type="slidenum">
              <a:rPr lang="en-US" smtClean="0"/>
              <a:pPr>
                <a:spcAft>
                  <a:spcPts val="600"/>
                </a:spcAft>
              </a:pPr>
              <a:t>10</a:t>
            </a:fld>
            <a:endParaRPr lang="en-US" dirty="0"/>
          </a:p>
        </p:txBody>
      </p:sp>
      <p:sp>
        <p:nvSpPr>
          <p:cNvPr id="5" name="Title 4">
            <a:extLst>
              <a:ext uri="{FF2B5EF4-FFF2-40B4-BE49-F238E27FC236}">
                <a16:creationId xmlns:a16="http://schemas.microsoft.com/office/drawing/2014/main" id="{FB390534-15DF-24BC-3C02-3AD8933B90E2}"/>
              </a:ext>
            </a:extLst>
          </p:cNvPr>
          <p:cNvSpPr>
            <a:spLocks noGrp="1"/>
          </p:cNvSpPr>
          <p:nvPr>
            <p:ph type="title"/>
          </p:nvPr>
        </p:nvSpPr>
        <p:spPr>
          <a:xfrm>
            <a:off x="1485179" y="212739"/>
            <a:ext cx="7886700" cy="1325880"/>
          </a:xfrm>
        </p:spPr>
        <p:txBody>
          <a:bodyPr anchor="ctr">
            <a:normAutofit/>
          </a:bodyPr>
          <a:lstStyle/>
          <a:p>
            <a:r>
              <a:rPr lang="en-GB" dirty="0">
                <a:latin typeface="Arial" panose="020B0604020202020204" pitchFamily="34" charset="0"/>
                <a:cs typeface="Arial" panose="020B0604020202020204" pitchFamily="34" charset="0"/>
              </a:rPr>
              <a:t>FRIC Guidance</a:t>
            </a:r>
          </a:p>
        </p:txBody>
      </p:sp>
      <p:sp>
        <p:nvSpPr>
          <p:cNvPr id="10" name="TextBox 9">
            <a:extLst>
              <a:ext uri="{FF2B5EF4-FFF2-40B4-BE49-F238E27FC236}">
                <a16:creationId xmlns:a16="http://schemas.microsoft.com/office/drawing/2014/main" id="{6CC8DB0B-6B24-0D3B-7C8E-7BD20E6E075F}"/>
              </a:ext>
            </a:extLst>
          </p:cNvPr>
          <p:cNvSpPr txBox="1"/>
          <p:nvPr/>
        </p:nvSpPr>
        <p:spPr>
          <a:xfrm>
            <a:off x="1626782" y="1116419"/>
            <a:ext cx="3689498" cy="5528842"/>
          </a:xfrm>
          <a:prstGeom prst="rect">
            <a:avLst/>
          </a:prstGeom>
          <a:noFill/>
        </p:spPr>
        <p:txBody>
          <a:bodyPr wrap="square" rtlCol="0">
            <a:spAutoFit/>
          </a:bodyPr>
          <a:lstStyle/>
          <a:p>
            <a:endParaRPr lang="en-GB" dirty="0"/>
          </a:p>
        </p:txBody>
      </p:sp>
      <p:graphicFrame>
        <p:nvGraphicFramePr>
          <p:cNvPr id="15" name="Object 14">
            <a:extLst>
              <a:ext uri="{FF2B5EF4-FFF2-40B4-BE49-F238E27FC236}">
                <a16:creationId xmlns:a16="http://schemas.microsoft.com/office/drawing/2014/main" id="{94AEA130-FF1B-3B76-0883-2824C1DBAEEA}"/>
              </a:ext>
            </a:extLst>
          </p:cNvPr>
          <p:cNvGraphicFramePr>
            <a:graphicFrameLocks noChangeAspect="1"/>
          </p:cNvGraphicFramePr>
          <p:nvPr>
            <p:extLst>
              <p:ext uri="{D42A27DB-BD31-4B8C-83A1-F6EECF244321}">
                <p14:modId xmlns:p14="http://schemas.microsoft.com/office/powerpoint/2010/main" val="2072233643"/>
              </p:ext>
            </p:extLst>
          </p:nvPr>
        </p:nvGraphicFramePr>
        <p:xfrm>
          <a:off x="1626781" y="1298561"/>
          <a:ext cx="3778250" cy="5346700"/>
        </p:xfrm>
        <a:graphic>
          <a:graphicData uri="http://schemas.openxmlformats.org/presentationml/2006/ole">
            <mc:AlternateContent xmlns:mc="http://schemas.openxmlformats.org/markup-compatibility/2006">
              <mc:Choice xmlns:v="urn:schemas-microsoft-com:vml" Requires="v">
                <p:oleObj name="Acrobat Document" r:id="rId3" imgW="3777905" imgH="5346565" progId="AcroExch.Document.DC">
                  <p:embed/>
                </p:oleObj>
              </mc:Choice>
              <mc:Fallback>
                <p:oleObj name="Acrobat Document" r:id="rId3" imgW="3777905" imgH="5346565" progId="AcroExch.Document.DC">
                  <p:embed/>
                  <p:pic>
                    <p:nvPicPr>
                      <p:cNvPr id="15" name="Object 14">
                        <a:extLst>
                          <a:ext uri="{FF2B5EF4-FFF2-40B4-BE49-F238E27FC236}">
                            <a16:creationId xmlns:a16="http://schemas.microsoft.com/office/drawing/2014/main" id="{94AEA130-FF1B-3B76-0883-2824C1DBAEEA}"/>
                          </a:ext>
                        </a:extLst>
                      </p:cNvPr>
                      <p:cNvPicPr/>
                      <p:nvPr/>
                    </p:nvPicPr>
                    <p:blipFill>
                      <a:blip r:embed="rId4"/>
                      <a:stretch>
                        <a:fillRect/>
                      </a:stretch>
                    </p:blipFill>
                    <p:spPr>
                      <a:xfrm>
                        <a:off x="1626781" y="1298561"/>
                        <a:ext cx="3778250" cy="53467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3CBBBEE-F6CF-0FB9-4906-0A4F56727F0E}"/>
              </a:ext>
            </a:extLst>
          </p:cNvPr>
          <p:cNvGraphicFramePr>
            <a:graphicFrameLocks noChangeAspect="1"/>
          </p:cNvGraphicFramePr>
          <p:nvPr>
            <p:extLst>
              <p:ext uri="{D42A27DB-BD31-4B8C-83A1-F6EECF244321}">
                <p14:modId xmlns:p14="http://schemas.microsoft.com/office/powerpoint/2010/main" val="2915230903"/>
              </p:ext>
            </p:extLst>
          </p:nvPr>
        </p:nvGraphicFramePr>
        <p:xfrm>
          <a:off x="5635256" y="1298561"/>
          <a:ext cx="2976831" cy="2625400"/>
        </p:xfrm>
        <a:graphic>
          <a:graphicData uri="http://schemas.openxmlformats.org/presentationml/2006/ole">
            <mc:AlternateContent xmlns:mc="http://schemas.openxmlformats.org/markup-compatibility/2006">
              <mc:Choice xmlns:v="urn:schemas-microsoft-com:vml" Requires="v">
                <p:oleObj name="Acrobat Document" showAsIcon="1" r:id="rId5" imgW="914400" imgH="806585" progId="AcroExch.Document.DC">
                  <p:embed/>
                </p:oleObj>
              </mc:Choice>
              <mc:Fallback>
                <p:oleObj name="Acrobat Document" showAsIcon="1" r:id="rId5" imgW="914400" imgH="806585" progId="AcroExch.Document.DC">
                  <p:embed/>
                  <p:pic>
                    <p:nvPicPr>
                      <p:cNvPr id="18" name="Object 17">
                        <a:extLst>
                          <a:ext uri="{FF2B5EF4-FFF2-40B4-BE49-F238E27FC236}">
                            <a16:creationId xmlns:a16="http://schemas.microsoft.com/office/drawing/2014/main" id="{C3CBBBEE-F6CF-0FB9-4906-0A4F56727F0E}"/>
                          </a:ext>
                        </a:extLst>
                      </p:cNvPr>
                      <p:cNvPicPr/>
                      <p:nvPr/>
                    </p:nvPicPr>
                    <p:blipFill>
                      <a:blip r:embed="rId6"/>
                      <a:stretch>
                        <a:fillRect/>
                      </a:stretch>
                    </p:blipFill>
                    <p:spPr>
                      <a:xfrm>
                        <a:off x="5635256" y="1298561"/>
                        <a:ext cx="2976831" cy="2625400"/>
                      </a:xfrm>
                      <a:prstGeom prst="rect">
                        <a:avLst/>
                      </a:prstGeom>
                    </p:spPr>
                  </p:pic>
                </p:oleObj>
              </mc:Fallback>
            </mc:AlternateContent>
          </a:graphicData>
        </a:graphic>
      </p:graphicFrame>
    </p:spTree>
    <p:extLst>
      <p:ext uri="{BB962C8B-B14F-4D97-AF65-F5344CB8AC3E}">
        <p14:creationId xmlns:p14="http://schemas.microsoft.com/office/powerpoint/2010/main" val="3985499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11C57-954A-4596-D4EF-B219DF1E66AF}"/>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9D1A3F0A-E305-C875-FF29-3A97755167DE}"/>
              </a:ext>
            </a:extLst>
          </p:cNvPr>
          <p:cNvSpPr>
            <a:spLocks noGrp="1"/>
          </p:cNvSpPr>
          <p:nvPr>
            <p:ph type="dt" sz="half" idx="10"/>
          </p:nvPr>
        </p:nvSpPr>
        <p:spPr/>
        <p:txBody>
          <a:bodyPr/>
          <a:lstStyle/>
          <a:p>
            <a:fld id="{7FF331F4-906C-8842-8EBF-5B64D82F6249}" type="datetime1">
              <a:rPr lang="en-US" smtClean="0"/>
              <a:t>2/6/2025</a:t>
            </a:fld>
            <a:endParaRPr lang="en-US" dirty="0"/>
          </a:p>
        </p:txBody>
      </p:sp>
      <p:sp>
        <p:nvSpPr>
          <p:cNvPr id="4" name="Slide Number Placeholder 3">
            <a:extLst>
              <a:ext uri="{FF2B5EF4-FFF2-40B4-BE49-F238E27FC236}">
                <a16:creationId xmlns:a16="http://schemas.microsoft.com/office/drawing/2014/main" id="{1DBC7FBC-E68F-3BEC-D247-293886863093}"/>
              </a:ext>
            </a:extLst>
          </p:cNvPr>
          <p:cNvSpPr>
            <a:spLocks noGrp="1"/>
          </p:cNvSpPr>
          <p:nvPr>
            <p:ph type="sldNum" sz="quarter" idx="12"/>
          </p:nvPr>
        </p:nvSpPr>
        <p:spPr/>
        <p:txBody>
          <a:bodyPr/>
          <a:lstStyle/>
          <a:p>
            <a:fld id="{064D9679-AAB7-0140-AB59-4FA9A9D95BEC}" type="slidenum">
              <a:rPr lang="en-US" smtClean="0"/>
              <a:t>11</a:t>
            </a:fld>
            <a:endParaRPr lang="en-US" dirty="0"/>
          </a:p>
        </p:txBody>
      </p:sp>
      <p:sp>
        <p:nvSpPr>
          <p:cNvPr id="5" name="Title 4">
            <a:extLst>
              <a:ext uri="{FF2B5EF4-FFF2-40B4-BE49-F238E27FC236}">
                <a16:creationId xmlns:a16="http://schemas.microsoft.com/office/drawing/2014/main" id="{82C532FC-93D5-F418-C80D-FBEBA53E075E}"/>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Summary</a:t>
            </a:r>
          </a:p>
        </p:txBody>
      </p:sp>
      <p:sp>
        <p:nvSpPr>
          <p:cNvPr id="2" name="TextBox 1">
            <a:extLst>
              <a:ext uri="{FF2B5EF4-FFF2-40B4-BE49-F238E27FC236}">
                <a16:creationId xmlns:a16="http://schemas.microsoft.com/office/drawing/2014/main" id="{A9FFE2F0-93AA-9157-579D-2C1A9800F5A6}"/>
              </a:ext>
            </a:extLst>
          </p:cNvPr>
          <p:cNvSpPr txBox="1"/>
          <p:nvPr/>
        </p:nvSpPr>
        <p:spPr>
          <a:xfrm>
            <a:off x="1752600" y="1438275"/>
            <a:ext cx="6820936" cy="7017306"/>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Aims, key issues and safety control measures.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FRIC protection and guidance note.</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NFCC water officer group in putting together relevant guidance: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NFCC hydrants working group meeting of 5th of November 2024, agreed that after review of the actual incidents that have accrued and consultation with legal teams the series 19 hydrants shouldn’t be exempt from use and that Fire &amp; Rescue services should treat all hydrants the same, being, that all hydrants pose a risk and therefore all personnel using a hydrant should do the necessary risk assessment checks, and wear the correct PPE, if any reason is found to deem the hydrant unsafe they should seek alternative sources i.e. different hydrant, washout or Emergency water supply.</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51222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60B58-DDA6-17DE-8EF5-4F5C1CC268BF}"/>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E5F45BC8-09DE-C10C-46E7-AE659378BF73}"/>
              </a:ext>
            </a:extLst>
          </p:cNvPr>
          <p:cNvSpPr>
            <a:spLocks noGrp="1"/>
          </p:cNvSpPr>
          <p:nvPr>
            <p:ph type="dt" sz="half" idx="10"/>
          </p:nvPr>
        </p:nvSpPr>
        <p:spPr/>
        <p:txBody>
          <a:bodyPr/>
          <a:lstStyle/>
          <a:p>
            <a:fld id="{7FF331F4-906C-8842-8EBF-5B64D82F6249}" type="datetime1">
              <a:rPr lang="en-US" smtClean="0"/>
              <a:t>2/6/2025</a:t>
            </a:fld>
            <a:endParaRPr lang="en-US" dirty="0"/>
          </a:p>
        </p:txBody>
      </p:sp>
      <p:sp>
        <p:nvSpPr>
          <p:cNvPr id="4" name="Slide Number Placeholder 3">
            <a:extLst>
              <a:ext uri="{FF2B5EF4-FFF2-40B4-BE49-F238E27FC236}">
                <a16:creationId xmlns:a16="http://schemas.microsoft.com/office/drawing/2014/main" id="{07F10F73-CDF3-28B4-EDFA-A51F37386DEE}"/>
              </a:ext>
            </a:extLst>
          </p:cNvPr>
          <p:cNvSpPr>
            <a:spLocks noGrp="1"/>
          </p:cNvSpPr>
          <p:nvPr>
            <p:ph type="sldNum" sz="quarter" idx="12"/>
          </p:nvPr>
        </p:nvSpPr>
        <p:spPr/>
        <p:txBody>
          <a:bodyPr/>
          <a:lstStyle/>
          <a:p>
            <a:fld id="{064D9679-AAB7-0140-AB59-4FA9A9D95BEC}" type="slidenum">
              <a:rPr lang="en-US" smtClean="0"/>
              <a:t>12</a:t>
            </a:fld>
            <a:endParaRPr lang="en-US" dirty="0"/>
          </a:p>
        </p:txBody>
      </p:sp>
      <p:sp>
        <p:nvSpPr>
          <p:cNvPr id="5" name="Title 4">
            <a:extLst>
              <a:ext uri="{FF2B5EF4-FFF2-40B4-BE49-F238E27FC236}">
                <a16:creationId xmlns:a16="http://schemas.microsoft.com/office/drawing/2014/main" id="{5DB0C9CA-DF06-FCEA-5E88-F2E76E32F1F1}"/>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Aquagas S19 Hydrants</a:t>
            </a:r>
          </a:p>
        </p:txBody>
      </p:sp>
      <p:sp>
        <p:nvSpPr>
          <p:cNvPr id="2" name="TextBox 1">
            <a:extLst>
              <a:ext uri="{FF2B5EF4-FFF2-40B4-BE49-F238E27FC236}">
                <a16:creationId xmlns:a16="http://schemas.microsoft.com/office/drawing/2014/main" id="{F562FE9B-6A32-7DEA-5F4B-04E3EA1F831E}"/>
              </a:ext>
            </a:extLst>
          </p:cNvPr>
          <p:cNvSpPr txBox="1"/>
          <p:nvPr/>
        </p:nvSpPr>
        <p:spPr>
          <a:xfrm>
            <a:off x="1752600" y="1438275"/>
            <a:ext cx="6820936" cy="1754326"/>
          </a:xfrm>
          <a:prstGeom prst="rect">
            <a:avLst/>
          </a:prstGeom>
          <a:noFill/>
        </p:spPr>
        <p:txBody>
          <a:bodyPr wrap="square" rtlCol="0">
            <a:spAutoFit/>
          </a:bodyPr>
          <a:lstStyle/>
          <a:p>
            <a:r>
              <a:rPr lang="en-GB" dirty="0"/>
              <a:t> </a:t>
            </a:r>
          </a:p>
          <a:p>
            <a:endParaRPr lang="en-GB" dirty="0"/>
          </a:p>
          <a:p>
            <a:endParaRPr lang="en-GB" dirty="0"/>
          </a:p>
          <a:p>
            <a:endParaRPr lang="en-GB" dirty="0"/>
          </a:p>
          <a:p>
            <a:endParaRPr lang="en-GB" dirty="0"/>
          </a:p>
          <a:p>
            <a:endParaRPr lang="en-GB" dirty="0"/>
          </a:p>
        </p:txBody>
      </p:sp>
      <p:pic>
        <p:nvPicPr>
          <p:cNvPr id="11" name="Picture 10" descr="Yellow question mark">
            <a:extLst>
              <a:ext uri="{FF2B5EF4-FFF2-40B4-BE49-F238E27FC236}">
                <a16:creationId xmlns:a16="http://schemas.microsoft.com/office/drawing/2014/main" id="{D0CB5C22-B160-DE2B-07C3-A11B7B698E0D}"/>
              </a:ext>
            </a:extLst>
          </p:cNvPr>
          <p:cNvPicPr>
            <a:picLocks noChangeAspect="1"/>
          </p:cNvPicPr>
          <p:nvPr/>
        </p:nvPicPr>
        <p:blipFill>
          <a:blip r:embed="rId2"/>
          <a:stretch>
            <a:fillRect/>
          </a:stretch>
        </p:blipFill>
        <p:spPr>
          <a:xfrm>
            <a:off x="1259808" y="1275106"/>
            <a:ext cx="7806520" cy="5486126"/>
          </a:xfrm>
          <a:prstGeom prst="rect">
            <a:avLst/>
          </a:prstGeom>
        </p:spPr>
      </p:pic>
    </p:spTree>
    <p:extLst>
      <p:ext uri="{BB962C8B-B14F-4D97-AF65-F5344CB8AC3E}">
        <p14:creationId xmlns:p14="http://schemas.microsoft.com/office/powerpoint/2010/main" val="2450543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F331F4-906C-8842-8EBF-5B64D82F6249}" type="datetime1">
              <a:rPr lang="en-US" smtClean="0"/>
              <a:t>2/6/2025</a:t>
            </a:fld>
            <a:endParaRPr lang="en-US" dirty="0"/>
          </a:p>
        </p:txBody>
      </p:sp>
      <p:sp>
        <p:nvSpPr>
          <p:cNvPr id="4" name="Slide Number Placeholder 3"/>
          <p:cNvSpPr>
            <a:spLocks noGrp="1"/>
          </p:cNvSpPr>
          <p:nvPr>
            <p:ph type="sldNum" sz="quarter" idx="12"/>
          </p:nvPr>
        </p:nvSpPr>
        <p:spPr/>
        <p:txBody>
          <a:bodyPr/>
          <a:lstStyle/>
          <a:p>
            <a:fld id="{064D9679-AAB7-0140-AB59-4FA9A9D95BEC}" type="slidenum">
              <a:rPr lang="en-US" smtClean="0"/>
              <a:t>2</a:t>
            </a:fld>
            <a:endParaRPr lang="en-US" dirty="0"/>
          </a:p>
        </p:txBody>
      </p:sp>
      <p:sp>
        <p:nvSpPr>
          <p:cNvPr id="5" name="Title 4"/>
          <p:cNvSpPr>
            <a:spLocks noGrp="1"/>
          </p:cNvSpPr>
          <p:nvPr>
            <p:ph type="title"/>
          </p:nvPr>
        </p:nvSpPr>
        <p:spPr/>
        <p:txBody>
          <a:bodyPr/>
          <a:lstStyle/>
          <a:p>
            <a:r>
              <a:rPr lang="en-GB" dirty="0">
                <a:latin typeface="Arial" panose="020B0604020202020204" pitchFamily="34" charset="0"/>
                <a:cs typeface="Arial" panose="020B0604020202020204" pitchFamily="34" charset="0"/>
              </a:rPr>
              <a:t>Aquagas S.19 Hydrant</a:t>
            </a:r>
          </a:p>
        </p:txBody>
      </p:sp>
      <p:pic>
        <p:nvPicPr>
          <p:cNvPr id="7" name="Picture 6">
            <a:extLst>
              <a:ext uri="{FF2B5EF4-FFF2-40B4-BE49-F238E27FC236}">
                <a16:creationId xmlns:a16="http://schemas.microsoft.com/office/drawing/2014/main" id="{8AB1DAFA-D847-7843-2EF1-79B1AC8CAA2A}"/>
              </a:ext>
            </a:extLst>
          </p:cNvPr>
          <p:cNvPicPr>
            <a:picLocks noChangeAspect="1"/>
          </p:cNvPicPr>
          <p:nvPr/>
        </p:nvPicPr>
        <p:blipFill>
          <a:blip r:embed="rId3"/>
          <a:srcRect t="8312" b="30666"/>
          <a:stretch/>
        </p:blipFill>
        <p:spPr>
          <a:xfrm>
            <a:off x="1302869" y="1352068"/>
            <a:ext cx="7707086" cy="2695178"/>
          </a:xfrm>
          <a:prstGeom prst="rect">
            <a:avLst/>
          </a:prstGeom>
        </p:spPr>
      </p:pic>
      <p:sp>
        <p:nvSpPr>
          <p:cNvPr id="8" name="TextBox 7">
            <a:extLst>
              <a:ext uri="{FF2B5EF4-FFF2-40B4-BE49-F238E27FC236}">
                <a16:creationId xmlns:a16="http://schemas.microsoft.com/office/drawing/2014/main" id="{C05B4025-3327-8223-4D1F-50C4C9D6DEFA}"/>
              </a:ext>
            </a:extLst>
          </p:cNvPr>
          <p:cNvSpPr txBox="1"/>
          <p:nvPr/>
        </p:nvSpPr>
        <p:spPr>
          <a:xfrm>
            <a:off x="1477100" y="4158343"/>
            <a:ext cx="7358625" cy="258532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outlet and the value bonnet of a S.19 hydrant both have a bayonet connection (similar to a camera lens) instead of large vertical screws.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outer lip of the outlet and bonnet of a S.19 have a locating notch for a small safety clip. The safety clip is held in place by the small horizontal screw that passes through the hydrant body and stops the bayonet from unlocking.</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If a hydrant has several hexagonal bolt heads visible from above it is NOT affected by NFCC safety alert.</a:t>
            </a:r>
          </a:p>
        </p:txBody>
      </p:sp>
    </p:spTree>
    <p:extLst>
      <p:ext uri="{BB962C8B-B14F-4D97-AF65-F5344CB8AC3E}">
        <p14:creationId xmlns:p14="http://schemas.microsoft.com/office/powerpoint/2010/main" val="3421998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2DA91-A291-05AC-2FD3-E76D5553C473}"/>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951D67C7-28A4-D0E2-DC61-E6F6906A8C19}"/>
              </a:ext>
            </a:extLst>
          </p:cNvPr>
          <p:cNvSpPr>
            <a:spLocks noGrp="1"/>
          </p:cNvSpPr>
          <p:nvPr>
            <p:ph type="dt" sz="half" idx="10"/>
          </p:nvPr>
        </p:nvSpPr>
        <p:spPr/>
        <p:txBody>
          <a:bodyPr/>
          <a:lstStyle/>
          <a:p>
            <a:fld id="{7FF331F4-906C-8842-8EBF-5B64D82F6249}" type="datetime1">
              <a:rPr lang="en-US" smtClean="0"/>
              <a:t>2/6/2025</a:t>
            </a:fld>
            <a:endParaRPr lang="en-US" dirty="0"/>
          </a:p>
        </p:txBody>
      </p:sp>
      <p:sp>
        <p:nvSpPr>
          <p:cNvPr id="4" name="Slide Number Placeholder 3">
            <a:extLst>
              <a:ext uri="{FF2B5EF4-FFF2-40B4-BE49-F238E27FC236}">
                <a16:creationId xmlns:a16="http://schemas.microsoft.com/office/drawing/2014/main" id="{0E1D4ECE-64B4-1E30-B0B0-32D75F767C16}"/>
              </a:ext>
            </a:extLst>
          </p:cNvPr>
          <p:cNvSpPr>
            <a:spLocks noGrp="1"/>
          </p:cNvSpPr>
          <p:nvPr>
            <p:ph type="sldNum" sz="quarter" idx="12"/>
          </p:nvPr>
        </p:nvSpPr>
        <p:spPr/>
        <p:txBody>
          <a:bodyPr/>
          <a:lstStyle/>
          <a:p>
            <a:fld id="{064D9679-AAB7-0140-AB59-4FA9A9D95BEC}" type="slidenum">
              <a:rPr lang="en-US" smtClean="0"/>
              <a:t>3</a:t>
            </a:fld>
            <a:endParaRPr lang="en-US" dirty="0"/>
          </a:p>
        </p:txBody>
      </p:sp>
      <p:sp>
        <p:nvSpPr>
          <p:cNvPr id="5" name="Title 4">
            <a:extLst>
              <a:ext uri="{FF2B5EF4-FFF2-40B4-BE49-F238E27FC236}">
                <a16:creationId xmlns:a16="http://schemas.microsoft.com/office/drawing/2014/main" id="{4C3D0A68-9CF8-24FE-CEEC-E1E9F27F6EAB}"/>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Member responses</a:t>
            </a:r>
          </a:p>
        </p:txBody>
      </p:sp>
      <p:sp>
        <p:nvSpPr>
          <p:cNvPr id="2" name="TextBox 1">
            <a:extLst>
              <a:ext uri="{FF2B5EF4-FFF2-40B4-BE49-F238E27FC236}">
                <a16:creationId xmlns:a16="http://schemas.microsoft.com/office/drawing/2014/main" id="{D2B31214-F1D4-2F16-1BEE-422B8FA3493E}"/>
              </a:ext>
            </a:extLst>
          </p:cNvPr>
          <p:cNvSpPr txBox="1"/>
          <p:nvPr/>
        </p:nvSpPr>
        <p:spPr>
          <a:xfrm>
            <a:off x="1752600" y="1438275"/>
            <a:ext cx="6820936" cy="6063198"/>
          </a:xfrm>
          <a:prstGeom prst="rect">
            <a:avLst/>
          </a:prstGeom>
          <a:noFill/>
        </p:spPr>
        <p:txBody>
          <a:bodyPr wrap="square" rtlCol="0">
            <a:spAutoFit/>
          </a:bodyPr>
          <a:lstStyle/>
          <a:p>
            <a:pPr marL="342900" indent="-342900">
              <a:buFont typeface="+mj-lt"/>
              <a:buAutoNum type="arabicPeriod"/>
            </a:pPr>
            <a:r>
              <a:rPr lang="en-US" sz="2800" i="0" u="none" strike="noStrike" dirty="0">
                <a:solidFill>
                  <a:srgbClr val="000000"/>
                </a:solidFill>
                <a:effectLst/>
                <a:latin typeface="Arial" panose="020B0604020202020204" pitchFamily="34" charset="0"/>
                <a:cs typeface="Arial" panose="020B0604020202020204" pitchFamily="34" charset="0"/>
              </a:rPr>
              <a:t>Issues and/or mitigation for 2-bolt hydrant erosion; </a:t>
            </a:r>
          </a:p>
          <a:p>
            <a:pPr marL="800100" lvl="1" indent="-342900">
              <a:buFont typeface="Arial" panose="020B0604020202020204" pitchFamily="34" charset="0"/>
              <a:buChar char="•"/>
            </a:pPr>
            <a:r>
              <a:rPr lang="en-US" sz="2200" i="0" u="none" strike="noStrike" dirty="0">
                <a:solidFill>
                  <a:srgbClr val="000000"/>
                </a:solidFill>
                <a:effectLst/>
                <a:latin typeface="Arial" panose="020B0604020202020204" pitchFamily="34" charset="0"/>
              </a:rPr>
              <a:t>5 - reported S.19 hydrants erosion.</a:t>
            </a:r>
          </a:p>
          <a:p>
            <a:pPr marL="800100" lvl="1" indent="-342900">
              <a:buFont typeface="Arial" panose="020B0604020202020204" pitchFamily="34" charset="0"/>
              <a:buChar char="•"/>
            </a:pPr>
            <a:r>
              <a:rPr lang="en-US" sz="2200" dirty="0">
                <a:solidFill>
                  <a:srgbClr val="000000"/>
                </a:solidFill>
                <a:latin typeface="Arial" panose="020B0604020202020204" pitchFamily="34" charset="0"/>
              </a:rPr>
              <a:t>1 - S.19 </a:t>
            </a:r>
            <a:r>
              <a:rPr lang="en-US" sz="2200" i="0" u="none" strike="noStrike" dirty="0">
                <a:solidFill>
                  <a:srgbClr val="000000"/>
                </a:solidFill>
                <a:effectLst/>
                <a:latin typeface="Arial" panose="020B0604020202020204" pitchFamily="34" charset="0"/>
              </a:rPr>
              <a:t>hydrant not used.</a:t>
            </a:r>
          </a:p>
          <a:p>
            <a:pPr marL="800100" lvl="1" indent="-342900">
              <a:buFont typeface="Arial" panose="020B0604020202020204" pitchFamily="34" charset="0"/>
              <a:buChar char="•"/>
            </a:pPr>
            <a:r>
              <a:rPr lang="en-US" sz="2200" i="0" u="none" strike="noStrike" dirty="0">
                <a:solidFill>
                  <a:srgbClr val="000000"/>
                </a:solidFill>
                <a:effectLst/>
                <a:latin typeface="Arial" panose="020B0604020202020204" pitchFamily="34" charset="0"/>
              </a:rPr>
              <a:t>4 -  Water companies have either replaced eroded hydrants or installed clamps at their expense, no cost incurred by FRS.</a:t>
            </a:r>
          </a:p>
          <a:p>
            <a:pPr marL="800100" lvl="1" indent="-342900">
              <a:buFont typeface="Arial" panose="020B0604020202020204" pitchFamily="34" charset="0"/>
              <a:buChar char="•"/>
            </a:pPr>
            <a:r>
              <a:rPr lang="en-US" sz="2200" i="0" u="none" strike="noStrike" dirty="0">
                <a:solidFill>
                  <a:srgbClr val="000000"/>
                </a:solidFill>
                <a:effectLst/>
                <a:latin typeface="Arial" panose="020B0604020202020204" pitchFamily="34" charset="0"/>
              </a:rPr>
              <a:t>4 - regular meetings with water companies, reporting of defective hydrants with agreement on repair / replacement schedules.  </a:t>
            </a:r>
          </a:p>
          <a:p>
            <a:pPr marL="800100" lvl="1" indent="-342900">
              <a:buFont typeface="Arial" panose="020B0604020202020204" pitchFamily="34" charset="0"/>
              <a:buChar char="•"/>
            </a:pPr>
            <a:r>
              <a:rPr lang="en-US" sz="2200" i="0" u="none" strike="noStrike" dirty="0">
                <a:solidFill>
                  <a:srgbClr val="000000"/>
                </a:solidFill>
                <a:effectLst/>
                <a:latin typeface="Arial" panose="020B0604020202020204" pitchFamily="34" charset="0"/>
              </a:rPr>
              <a:t>1</a:t>
            </a:r>
            <a:r>
              <a:rPr lang="en-US" sz="2200" dirty="0">
                <a:solidFill>
                  <a:srgbClr val="000000"/>
                </a:solidFill>
                <a:latin typeface="Arial" panose="020B0604020202020204" pitchFamily="34" charset="0"/>
              </a:rPr>
              <a:t> - </a:t>
            </a:r>
            <a:r>
              <a:rPr lang="en-US" sz="2200" i="0" u="none" strike="noStrike" dirty="0">
                <a:solidFill>
                  <a:srgbClr val="000000"/>
                </a:solidFill>
                <a:effectLst/>
                <a:latin typeface="Arial" panose="020B0604020202020204" pitchFamily="34" charset="0"/>
              </a:rPr>
              <a:t> water company not replaced or repaired reported defects or provided safety clamps.  </a:t>
            </a:r>
          </a:p>
          <a:p>
            <a:pPr marL="800100" lvl="1" indent="-342900">
              <a:buFont typeface="Arial" panose="020B0604020202020204" pitchFamily="34" charset="0"/>
              <a:buChar char="•"/>
            </a:pPr>
            <a:r>
              <a:rPr lang="en-US" sz="2200" i="0" u="none" strike="noStrike" dirty="0">
                <a:solidFill>
                  <a:srgbClr val="000000"/>
                </a:solidFill>
                <a:effectLst/>
                <a:latin typeface="Arial" panose="020B0604020202020204" pitchFamily="34" charset="0"/>
              </a:rPr>
              <a:t>1 - initially water company replacing however this proved costly, strategy to use safety clamps.</a:t>
            </a:r>
          </a:p>
          <a:p>
            <a:pPr marL="342900" indent="-342900">
              <a:buFont typeface="+mj-lt"/>
              <a:buAutoNum type="arabicPeriod"/>
            </a:pPr>
            <a:endParaRPr lang="en-US" sz="2800" i="0" u="none" strike="noStrike" dirty="0">
              <a:solidFill>
                <a:srgbClr val="000000"/>
              </a:solidFill>
              <a:effectLst/>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4290399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56300-92CC-B825-2FC4-01BD43632302}"/>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163B3B34-938A-B2C6-89EB-7E83B5C39A10}"/>
              </a:ext>
            </a:extLst>
          </p:cNvPr>
          <p:cNvSpPr>
            <a:spLocks noGrp="1"/>
          </p:cNvSpPr>
          <p:nvPr>
            <p:ph type="dt" sz="half" idx="10"/>
          </p:nvPr>
        </p:nvSpPr>
        <p:spPr/>
        <p:txBody>
          <a:bodyPr/>
          <a:lstStyle/>
          <a:p>
            <a:fld id="{7FF331F4-906C-8842-8EBF-5B64D82F6249}" type="datetime1">
              <a:rPr lang="en-US" smtClean="0"/>
              <a:t>2/6/2025</a:t>
            </a:fld>
            <a:endParaRPr lang="en-US" dirty="0"/>
          </a:p>
        </p:txBody>
      </p:sp>
      <p:sp>
        <p:nvSpPr>
          <p:cNvPr id="4" name="Slide Number Placeholder 3">
            <a:extLst>
              <a:ext uri="{FF2B5EF4-FFF2-40B4-BE49-F238E27FC236}">
                <a16:creationId xmlns:a16="http://schemas.microsoft.com/office/drawing/2014/main" id="{823B103E-B5EA-D2EE-A412-F48025285AFF}"/>
              </a:ext>
            </a:extLst>
          </p:cNvPr>
          <p:cNvSpPr>
            <a:spLocks noGrp="1"/>
          </p:cNvSpPr>
          <p:nvPr>
            <p:ph type="sldNum" sz="quarter" idx="12"/>
          </p:nvPr>
        </p:nvSpPr>
        <p:spPr/>
        <p:txBody>
          <a:bodyPr/>
          <a:lstStyle/>
          <a:p>
            <a:fld id="{064D9679-AAB7-0140-AB59-4FA9A9D95BEC}" type="slidenum">
              <a:rPr lang="en-US" smtClean="0"/>
              <a:t>4</a:t>
            </a:fld>
            <a:endParaRPr lang="en-US" dirty="0"/>
          </a:p>
        </p:txBody>
      </p:sp>
      <p:sp>
        <p:nvSpPr>
          <p:cNvPr id="5" name="Title 4">
            <a:extLst>
              <a:ext uri="{FF2B5EF4-FFF2-40B4-BE49-F238E27FC236}">
                <a16:creationId xmlns:a16="http://schemas.microsoft.com/office/drawing/2014/main" id="{1B62AF95-90B2-4EE6-260E-D98DDE9B5BAD}"/>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Member responses</a:t>
            </a:r>
          </a:p>
        </p:txBody>
      </p:sp>
      <p:sp>
        <p:nvSpPr>
          <p:cNvPr id="2" name="TextBox 1">
            <a:extLst>
              <a:ext uri="{FF2B5EF4-FFF2-40B4-BE49-F238E27FC236}">
                <a16:creationId xmlns:a16="http://schemas.microsoft.com/office/drawing/2014/main" id="{10370556-821D-BCC6-CD8A-BB313B8AB75D}"/>
              </a:ext>
            </a:extLst>
          </p:cNvPr>
          <p:cNvSpPr txBox="1"/>
          <p:nvPr/>
        </p:nvSpPr>
        <p:spPr>
          <a:xfrm>
            <a:off x="1752600" y="1438275"/>
            <a:ext cx="6820936" cy="4708981"/>
          </a:xfrm>
          <a:prstGeom prst="rect">
            <a:avLst/>
          </a:prstGeom>
          <a:noFill/>
        </p:spPr>
        <p:txBody>
          <a:bodyPr wrap="square" rtlCol="0">
            <a:spAutoFit/>
          </a:bodyPr>
          <a:lstStyle/>
          <a:p>
            <a:pPr marL="514350" indent="-514350">
              <a:buFont typeface="+mj-lt"/>
              <a:buAutoNum type="arabicPeriod" startAt="2"/>
            </a:pPr>
            <a:r>
              <a:rPr lang="en-US" sz="2800" i="0" u="none" strike="noStrike" dirty="0">
                <a:solidFill>
                  <a:srgbClr val="000000"/>
                </a:solidFill>
                <a:effectLst/>
                <a:latin typeface="Arial" panose="020B0604020202020204" pitchFamily="34" charset="0"/>
                <a:cs typeface="Arial" panose="020B0604020202020204" pitchFamily="34" charset="0"/>
              </a:rPr>
              <a:t>Defective hydrants being unavailable for use;</a:t>
            </a:r>
          </a:p>
          <a:p>
            <a:pPr marL="971550" lvl="1" indent="-514350">
              <a:buFont typeface="Arial" panose="020B0604020202020204" pitchFamily="34" charset="0"/>
              <a:buChar char="•"/>
            </a:pPr>
            <a:r>
              <a:rPr lang="en-US" sz="2200" dirty="0">
                <a:solidFill>
                  <a:srgbClr val="000000"/>
                </a:solidFill>
                <a:latin typeface="Arial" panose="020B0604020202020204" pitchFamily="34" charset="0"/>
              </a:rPr>
              <a:t>9 FRS </a:t>
            </a:r>
            <a:r>
              <a:rPr lang="en-US" sz="2200" i="0" u="none" strike="noStrike" dirty="0">
                <a:solidFill>
                  <a:srgbClr val="000000"/>
                </a:solidFill>
                <a:effectLst/>
                <a:latin typeface="Arial" panose="020B0604020202020204" pitchFamily="34" charset="0"/>
              </a:rPr>
              <a:t>report</a:t>
            </a:r>
            <a:r>
              <a:rPr lang="en-US" sz="2200" dirty="0">
                <a:solidFill>
                  <a:srgbClr val="000000"/>
                </a:solidFill>
                <a:latin typeface="Arial" panose="020B0604020202020204" pitchFamily="34" charset="0"/>
              </a:rPr>
              <a:t>s range from</a:t>
            </a:r>
            <a:r>
              <a:rPr lang="en-US" sz="2200" i="0" u="none" strike="noStrike" dirty="0">
                <a:solidFill>
                  <a:srgbClr val="000000"/>
                </a:solidFill>
                <a:effectLst/>
                <a:latin typeface="Arial" panose="020B0604020202020204" pitchFamily="34" charset="0"/>
              </a:rPr>
              <a:t> by exception hydrants not available, 0.53% unavailable to large majority of hydrants defective. </a:t>
            </a:r>
          </a:p>
          <a:p>
            <a:pPr marL="971550" lvl="1" indent="-514350">
              <a:buFont typeface="Arial" panose="020B0604020202020204" pitchFamily="34" charset="0"/>
              <a:buChar char="•"/>
            </a:pPr>
            <a:r>
              <a:rPr lang="en-US" sz="2200" i="0" u="none" strike="noStrike" dirty="0">
                <a:solidFill>
                  <a:srgbClr val="000000"/>
                </a:solidFill>
                <a:effectLst/>
                <a:latin typeface="Arial" panose="020B0604020202020204" pitchFamily="34" charset="0"/>
              </a:rPr>
              <a:t>Majority S.19 repaired, or safety clamp installed promptly by water company.  </a:t>
            </a:r>
          </a:p>
          <a:p>
            <a:pPr marL="971550" lvl="1" indent="-514350">
              <a:buFont typeface="Arial" panose="020B0604020202020204" pitchFamily="34" charset="0"/>
              <a:buChar char="•"/>
            </a:pPr>
            <a:r>
              <a:rPr lang="en-US" sz="2200" dirty="0">
                <a:solidFill>
                  <a:srgbClr val="000000"/>
                </a:solidFill>
                <a:latin typeface="Arial" panose="020B0604020202020204" pitchFamily="34" charset="0"/>
              </a:rPr>
              <a:t>3 </a:t>
            </a:r>
            <a:r>
              <a:rPr lang="en-US" sz="2200" i="0" u="none" strike="noStrike" dirty="0">
                <a:solidFill>
                  <a:srgbClr val="000000"/>
                </a:solidFill>
                <a:effectLst/>
                <a:latin typeface="Arial" panose="020B0604020202020204" pitchFamily="34" charset="0"/>
              </a:rPr>
              <a:t>FRS monitors attempted hydrant usage which is less than 1 per year, information held on appliances MDTs (mobile data terminals).</a:t>
            </a:r>
          </a:p>
          <a:p>
            <a:pPr marL="971550" lvl="1" indent="-514350">
              <a:buFont typeface="Arial" panose="020B0604020202020204" pitchFamily="34" charset="0"/>
              <a:buChar char="•"/>
            </a:pPr>
            <a:endParaRPr lang="en-US" sz="2200" i="0" u="none" strike="noStrike" dirty="0">
              <a:solidFill>
                <a:srgbClr val="000000"/>
              </a:solidFill>
              <a:effectLst/>
              <a:latin typeface="Arial" panose="020B0604020202020204" pitchFamily="34" charset="0"/>
            </a:endParaRPr>
          </a:p>
          <a:p>
            <a:pPr marL="514350" indent="-514350">
              <a:buFont typeface="+mj-lt"/>
              <a:buAutoNum type="arabicPeriod" startAt="2"/>
            </a:pPr>
            <a:endParaRPr lang="en-US" sz="2800" i="0" u="none" strike="noStrike" dirty="0">
              <a:solidFill>
                <a:srgbClr val="000000"/>
              </a:solidFill>
              <a:effectLst/>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555229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37C85-4675-F0F3-95F6-ABEFB29CC2F9}"/>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4BAED418-D6BF-C99F-278D-0F6CAA4FF061}"/>
              </a:ext>
            </a:extLst>
          </p:cNvPr>
          <p:cNvSpPr>
            <a:spLocks noGrp="1"/>
          </p:cNvSpPr>
          <p:nvPr>
            <p:ph type="dt" sz="half" idx="10"/>
          </p:nvPr>
        </p:nvSpPr>
        <p:spPr/>
        <p:txBody>
          <a:bodyPr/>
          <a:lstStyle/>
          <a:p>
            <a:fld id="{7FF331F4-906C-8842-8EBF-5B64D82F6249}" type="datetime1">
              <a:rPr lang="en-US" smtClean="0"/>
              <a:t>2/6/2025</a:t>
            </a:fld>
            <a:endParaRPr lang="en-US" dirty="0"/>
          </a:p>
        </p:txBody>
      </p:sp>
      <p:sp>
        <p:nvSpPr>
          <p:cNvPr id="4" name="Slide Number Placeholder 3">
            <a:extLst>
              <a:ext uri="{FF2B5EF4-FFF2-40B4-BE49-F238E27FC236}">
                <a16:creationId xmlns:a16="http://schemas.microsoft.com/office/drawing/2014/main" id="{8C8C8261-75BB-5E9A-EBB1-4B892406FD54}"/>
              </a:ext>
            </a:extLst>
          </p:cNvPr>
          <p:cNvSpPr>
            <a:spLocks noGrp="1"/>
          </p:cNvSpPr>
          <p:nvPr>
            <p:ph type="sldNum" sz="quarter" idx="12"/>
          </p:nvPr>
        </p:nvSpPr>
        <p:spPr/>
        <p:txBody>
          <a:bodyPr/>
          <a:lstStyle/>
          <a:p>
            <a:fld id="{064D9679-AAB7-0140-AB59-4FA9A9D95BEC}" type="slidenum">
              <a:rPr lang="en-US" smtClean="0"/>
              <a:t>5</a:t>
            </a:fld>
            <a:endParaRPr lang="en-US" dirty="0"/>
          </a:p>
        </p:txBody>
      </p:sp>
      <p:sp>
        <p:nvSpPr>
          <p:cNvPr id="5" name="Title 4">
            <a:extLst>
              <a:ext uri="{FF2B5EF4-FFF2-40B4-BE49-F238E27FC236}">
                <a16:creationId xmlns:a16="http://schemas.microsoft.com/office/drawing/2014/main" id="{9AE93635-15A6-ED1A-8885-0DA457D082D7}"/>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Member responses</a:t>
            </a:r>
          </a:p>
        </p:txBody>
      </p:sp>
      <p:sp>
        <p:nvSpPr>
          <p:cNvPr id="2" name="TextBox 1">
            <a:extLst>
              <a:ext uri="{FF2B5EF4-FFF2-40B4-BE49-F238E27FC236}">
                <a16:creationId xmlns:a16="http://schemas.microsoft.com/office/drawing/2014/main" id="{C3468471-95BB-42E9-5FAC-33246F3E2A0A}"/>
              </a:ext>
            </a:extLst>
          </p:cNvPr>
          <p:cNvSpPr txBox="1"/>
          <p:nvPr/>
        </p:nvSpPr>
        <p:spPr>
          <a:xfrm>
            <a:off x="1752600" y="1438275"/>
            <a:ext cx="6820936" cy="2954655"/>
          </a:xfrm>
          <a:prstGeom prst="rect">
            <a:avLst/>
          </a:prstGeom>
          <a:noFill/>
        </p:spPr>
        <p:txBody>
          <a:bodyPr wrap="square" rtlCol="0">
            <a:spAutoFit/>
          </a:bodyPr>
          <a:lstStyle/>
          <a:p>
            <a:pPr marL="514350" indent="-514350">
              <a:buFont typeface="+mj-lt"/>
              <a:buAutoNum type="arabicPeriod" startAt="3"/>
            </a:pPr>
            <a:r>
              <a:rPr lang="en-US" sz="2800" i="0" u="none" strike="noStrike" dirty="0">
                <a:solidFill>
                  <a:srgbClr val="000000"/>
                </a:solidFill>
                <a:effectLst/>
                <a:latin typeface="Arial" panose="020B0604020202020204" pitchFamily="34" charset="0"/>
                <a:cs typeface="Arial" panose="020B0604020202020204" pitchFamily="34" charset="0"/>
              </a:rPr>
              <a:t>Defective hydrants not being repaired;</a:t>
            </a:r>
          </a:p>
          <a:p>
            <a:pPr marL="971550" lvl="1" indent="-514350">
              <a:buFont typeface="Arial" panose="020B0604020202020204" pitchFamily="34" charset="0"/>
              <a:buChar char="•"/>
            </a:pPr>
            <a:r>
              <a:rPr lang="en-US" sz="2800" dirty="0">
                <a:solidFill>
                  <a:srgbClr val="000000"/>
                </a:solidFill>
                <a:latin typeface="Arial" panose="020B0604020202020204" pitchFamily="34" charset="0"/>
              </a:rPr>
              <a:t>7</a:t>
            </a:r>
            <a:r>
              <a:rPr lang="en-US" sz="2800" i="0" u="none" strike="noStrike" dirty="0">
                <a:solidFill>
                  <a:srgbClr val="000000"/>
                </a:solidFill>
                <a:effectLst/>
                <a:latin typeface="Arial" panose="020B0604020202020204" pitchFamily="34" charset="0"/>
              </a:rPr>
              <a:t> - report hydrant repairs completed within an acceptable timeframe.</a:t>
            </a:r>
          </a:p>
          <a:p>
            <a:pPr marL="971550" lvl="1" indent="-514350">
              <a:buFont typeface="Arial" panose="020B0604020202020204" pitchFamily="34" charset="0"/>
              <a:buChar char="•"/>
            </a:pPr>
            <a:r>
              <a:rPr lang="en-US" sz="2800" i="0" u="none" strike="noStrike" dirty="0">
                <a:solidFill>
                  <a:srgbClr val="000000"/>
                </a:solidFill>
                <a:effectLst/>
                <a:latin typeface="Arial" panose="020B0604020202020204" pitchFamily="34" charset="0"/>
              </a:rPr>
              <a:t>1 - reported repairs not completed for more than 12 months.</a:t>
            </a:r>
          </a:p>
          <a:p>
            <a:pPr marL="514350" indent="-514350">
              <a:buFont typeface="+mj-lt"/>
              <a:buAutoNum type="arabicPeriod" startAt="3"/>
            </a:pPr>
            <a:endParaRPr lang="en-US" sz="2800" i="0" u="none" strike="noStrike" dirty="0">
              <a:solidFill>
                <a:srgbClr val="000000"/>
              </a:solidFill>
              <a:effectLst/>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945909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EAC97-31DB-E20E-38E1-9585BB4F2868}"/>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D361DA64-B6B3-7551-B688-0BCE9DC3FBDF}"/>
              </a:ext>
            </a:extLst>
          </p:cNvPr>
          <p:cNvSpPr>
            <a:spLocks noGrp="1"/>
          </p:cNvSpPr>
          <p:nvPr>
            <p:ph type="dt" sz="half" idx="10"/>
          </p:nvPr>
        </p:nvSpPr>
        <p:spPr/>
        <p:txBody>
          <a:bodyPr/>
          <a:lstStyle/>
          <a:p>
            <a:fld id="{7FF331F4-906C-8842-8EBF-5B64D82F6249}" type="datetime1">
              <a:rPr lang="en-US" smtClean="0"/>
              <a:t>2/6/2025</a:t>
            </a:fld>
            <a:endParaRPr lang="en-US" dirty="0"/>
          </a:p>
        </p:txBody>
      </p:sp>
      <p:sp>
        <p:nvSpPr>
          <p:cNvPr id="4" name="Slide Number Placeholder 3">
            <a:extLst>
              <a:ext uri="{FF2B5EF4-FFF2-40B4-BE49-F238E27FC236}">
                <a16:creationId xmlns:a16="http://schemas.microsoft.com/office/drawing/2014/main" id="{69178E99-4DE3-D92C-934B-06B872F6A799}"/>
              </a:ext>
            </a:extLst>
          </p:cNvPr>
          <p:cNvSpPr>
            <a:spLocks noGrp="1"/>
          </p:cNvSpPr>
          <p:nvPr>
            <p:ph type="sldNum" sz="quarter" idx="12"/>
          </p:nvPr>
        </p:nvSpPr>
        <p:spPr/>
        <p:txBody>
          <a:bodyPr/>
          <a:lstStyle/>
          <a:p>
            <a:fld id="{064D9679-AAB7-0140-AB59-4FA9A9D95BEC}" type="slidenum">
              <a:rPr lang="en-US" smtClean="0"/>
              <a:t>6</a:t>
            </a:fld>
            <a:endParaRPr lang="en-US" dirty="0"/>
          </a:p>
        </p:txBody>
      </p:sp>
      <p:sp>
        <p:nvSpPr>
          <p:cNvPr id="5" name="Title 4">
            <a:extLst>
              <a:ext uri="{FF2B5EF4-FFF2-40B4-BE49-F238E27FC236}">
                <a16:creationId xmlns:a16="http://schemas.microsoft.com/office/drawing/2014/main" id="{8881FF2F-4579-AD12-12C6-D227919A776C}"/>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Member responses</a:t>
            </a:r>
          </a:p>
        </p:txBody>
      </p:sp>
      <p:sp>
        <p:nvSpPr>
          <p:cNvPr id="2" name="TextBox 1">
            <a:extLst>
              <a:ext uri="{FF2B5EF4-FFF2-40B4-BE49-F238E27FC236}">
                <a16:creationId xmlns:a16="http://schemas.microsoft.com/office/drawing/2014/main" id="{F98A1238-375D-6E71-D607-C875E24BAD22}"/>
              </a:ext>
            </a:extLst>
          </p:cNvPr>
          <p:cNvSpPr txBox="1"/>
          <p:nvPr/>
        </p:nvSpPr>
        <p:spPr>
          <a:xfrm>
            <a:off x="1752600" y="1438275"/>
            <a:ext cx="6820936" cy="3816429"/>
          </a:xfrm>
          <a:prstGeom prst="rect">
            <a:avLst/>
          </a:prstGeom>
          <a:noFill/>
        </p:spPr>
        <p:txBody>
          <a:bodyPr wrap="square" rtlCol="0">
            <a:spAutoFit/>
          </a:bodyPr>
          <a:lstStyle/>
          <a:p>
            <a:pPr marL="514350" indent="-514350">
              <a:buFont typeface="+mj-lt"/>
              <a:buAutoNum type="arabicPeriod" startAt="4"/>
            </a:pPr>
            <a:r>
              <a:rPr lang="en-US" sz="2800" dirty="0">
                <a:solidFill>
                  <a:srgbClr val="000000"/>
                </a:solidFill>
                <a:latin typeface="Arial" panose="020B0604020202020204" pitchFamily="34" charset="0"/>
                <a:cs typeface="Arial" panose="020B0604020202020204" pitchFamily="34" charset="0"/>
              </a:rPr>
              <a:t>Hy</a:t>
            </a:r>
            <a:r>
              <a:rPr lang="en-US" sz="2800" i="0" u="none" strike="noStrike" dirty="0">
                <a:solidFill>
                  <a:srgbClr val="000000"/>
                </a:solidFill>
                <a:effectLst/>
                <a:latin typeface="Arial" panose="020B0604020202020204" pitchFamily="34" charset="0"/>
                <a:cs typeface="Arial" panose="020B0604020202020204" pitchFamily="34" charset="0"/>
              </a:rPr>
              <a:t>drant-related safety events and near misses;</a:t>
            </a:r>
          </a:p>
          <a:p>
            <a:pPr marL="971550" lvl="1" indent="-514350">
              <a:buFont typeface="Arial" panose="020B0604020202020204" pitchFamily="34" charset="0"/>
              <a:buChar char="•"/>
            </a:pPr>
            <a:r>
              <a:rPr lang="en-US" sz="2800" i="0" u="none" strike="noStrike" dirty="0">
                <a:solidFill>
                  <a:srgbClr val="000000"/>
                </a:solidFill>
                <a:effectLst/>
                <a:latin typeface="Arial" panose="020B0604020202020204" pitchFamily="34" charset="0"/>
              </a:rPr>
              <a:t>5 - no known safety events or near misses.  </a:t>
            </a:r>
          </a:p>
          <a:p>
            <a:pPr marL="971550" lvl="1" indent="-514350">
              <a:buFont typeface="Arial" panose="020B0604020202020204" pitchFamily="34" charset="0"/>
              <a:buChar char="•"/>
            </a:pPr>
            <a:r>
              <a:rPr lang="en-US" sz="2800" dirty="0">
                <a:solidFill>
                  <a:srgbClr val="000000"/>
                </a:solidFill>
                <a:latin typeface="Arial" panose="020B0604020202020204" pitchFamily="34" charset="0"/>
              </a:rPr>
              <a:t>1 -</a:t>
            </a:r>
            <a:r>
              <a:rPr lang="en-US" sz="2800" i="0" u="none" strike="noStrike" dirty="0">
                <a:solidFill>
                  <a:srgbClr val="000000"/>
                </a:solidFill>
                <a:effectLst/>
                <a:latin typeface="Arial" panose="020B0604020202020204" pitchFamily="34" charset="0"/>
              </a:rPr>
              <a:t> reported near miss, technician installed safety clamp. </a:t>
            </a:r>
          </a:p>
          <a:p>
            <a:pPr marL="514350" indent="-514350">
              <a:buFont typeface="+mj-lt"/>
              <a:buAutoNum type="arabicPeriod" startAt="4"/>
            </a:pPr>
            <a:endParaRPr lang="en-US" sz="2800" i="0" u="none" strike="noStrike" dirty="0">
              <a:solidFill>
                <a:srgbClr val="000000"/>
              </a:solidFill>
              <a:effectLst/>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2800" i="0" u="none" strike="noStrike" dirty="0">
              <a:solidFill>
                <a:srgbClr val="000000"/>
              </a:solidFill>
              <a:effectLst/>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788775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6A4CA-A632-FB36-ED3A-55EB8206584D}"/>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38023FD9-100E-8DBF-37C6-517A2EC8282D}"/>
              </a:ext>
            </a:extLst>
          </p:cNvPr>
          <p:cNvSpPr>
            <a:spLocks noGrp="1"/>
          </p:cNvSpPr>
          <p:nvPr>
            <p:ph type="dt" sz="half" idx="10"/>
          </p:nvPr>
        </p:nvSpPr>
        <p:spPr/>
        <p:txBody>
          <a:bodyPr/>
          <a:lstStyle/>
          <a:p>
            <a:fld id="{7FF331F4-906C-8842-8EBF-5B64D82F6249}" type="datetime1">
              <a:rPr lang="en-US" smtClean="0"/>
              <a:t>2/6/2025</a:t>
            </a:fld>
            <a:endParaRPr lang="en-US" dirty="0"/>
          </a:p>
        </p:txBody>
      </p:sp>
      <p:sp>
        <p:nvSpPr>
          <p:cNvPr id="4" name="Slide Number Placeholder 3">
            <a:extLst>
              <a:ext uri="{FF2B5EF4-FFF2-40B4-BE49-F238E27FC236}">
                <a16:creationId xmlns:a16="http://schemas.microsoft.com/office/drawing/2014/main" id="{69080C38-2DD8-3D20-5716-0C06810A56A4}"/>
              </a:ext>
            </a:extLst>
          </p:cNvPr>
          <p:cNvSpPr>
            <a:spLocks noGrp="1"/>
          </p:cNvSpPr>
          <p:nvPr>
            <p:ph type="sldNum" sz="quarter" idx="12"/>
          </p:nvPr>
        </p:nvSpPr>
        <p:spPr/>
        <p:txBody>
          <a:bodyPr/>
          <a:lstStyle/>
          <a:p>
            <a:fld id="{064D9679-AAB7-0140-AB59-4FA9A9D95BEC}" type="slidenum">
              <a:rPr lang="en-US" smtClean="0"/>
              <a:t>7</a:t>
            </a:fld>
            <a:endParaRPr lang="en-US" dirty="0"/>
          </a:p>
        </p:txBody>
      </p:sp>
      <p:sp>
        <p:nvSpPr>
          <p:cNvPr id="5" name="Title 4">
            <a:extLst>
              <a:ext uri="{FF2B5EF4-FFF2-40B4-BE49-F238E27FC236}">
                <a16:creationId xmlns:a16="http://schemas.microsoft.com/office/drawing/2014/main" id="{21B2226F-DD17-F908-424C-C3C171F6922A}"/>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Member responses</a:t>
            </a:r>
          </a:p>
        </p:txBody>
      </p:sp>
      <p:sp>
        <p:nvSpPr>
          <p:cNvPr id="2" name="TextBox 1">
            <a:extLst>
              <a:ext uri="{FF2B5EF4-FFF2-40B4-BE49-F238E27FC236}">
                <a16:creationId xmlns:a16="http://schemas.microsoft.com/office/drawing/2014/main" id="{67B79C83-4878-36E8-3E66-061DE55110A3}"/>
              </a:ext>
            </a:extLst>
          </p:cNvPr>
          <p:cNvSpPr txBox="1"/>
          <p:nvPr/>
        </p:nvSpPr>
        <p:spPr>
          <a:xfrm>
            <a:off x="1752600" y="1438275"/>
            <a:ext cx="6820936" cy="5539978"/>
          </a:xfrm>
          <a:prstGeom prst="rect">
            <a:avLst/>
          </a:prstGeom>
          <a:noFill/>
        </p:spPr>
        <p:txBody>
          <a:bodyPr wrap="square" rtlCol="0">
            <a:spAutoFit/>
          </a:bodyPr>
          <a:lstStyle/>
          <a:p>
            <a:pPr marL="514350" indent="-514350">
              <a:buFont typeface="+mj-lt"/>
              <a:buAutoNum type="arabicPeriod" startAt="5"/>
            </a:pPr>
            <a:r>
              <a:rPr lang="en-US" sz="2800" i="0" u="none" strike="noStrike" dirty="0">
                <a:solidFill>
                  <a:srgbClr val="000000"/>
                </a:solidFill>
                <a:effectLst/>
                <a:latin typeface="Arial" panose="020B0604020202020204" pitchFamily="34" charset="0"/>
                <a:cs typeface="Arial" panose="020B0604020202020204" pitchFamily="34" charset="0"/>
              </a:rPr>
              <a:t>Any other concerns;</a:t>
            </a:r>
          </a:p>
          <a:p>
            <a:pPr marL="8001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New developments where adequate fire hydrants are not formally planned in as part of the infrastructure design planning process. This should be a condition of planning in the initial design stage following the 90 rules. (no property further than 90 meters from a hydrant and on a minimum of a 90mm main). </a:t>
            </a:r>
          </a:p>
          <a:p>
            <a:pPr marL="8001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Third parties can access hydrants, building sites, anyone who needs to draw water but they need a meter and a permission from the water company. Concern is the lane rental scheme that is being introduced by some counties April 2025. Financial concern as the charges are max £2500. </a:t>
            </a:r>
          </a:p>
          <a:p>
            <a:endParaRPr lang="en-GB" dirty="0"/>
          </a:p>
        </p:txBody>
      </p:sp>
    </p:spTree>
    <p:extLst>
      <p:ext uri="{BB962C8B-B14F-4D97-AF65-F5344CB8AC3E}">
        <p14:creationId xmlns:p14="http://schemas.microsoft.com/office/powerpoint/2010/main" val="3735348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E086B-33A8-6B18-416A-D0AB6221526B}"/>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93545854-F75E-3F74-F813-FBC4CE91E734}"/>
              </a:ext>
            </a:extLst>
          </p:cNvPr>
          <p:cNvSpPr>
            <a:spLocks noGrp="1"/>
          </p:cNvSpPr>
          <p:nvPr>
            <p:ph type="dt" sz="half" idx="10"/>
          </p:nvPr>
        </p:nvSpPr>
        <p:spPr/>
        <p:txBody>
          <a:bodyPr/>
          <a:lstStyle/>
          <a:p>
            <a:fld id="{7FF331F4-906C-8842-8EBF-5B64D82F6249}" type="datetime1">
              <a:rPr lang="en-US" smtClean="0"/>
              <a:t>2/6/2025</a:t>
            </a:fld>
            <a:endParaRPr lang="en-US" dirty="0"/>
          </a:p>
        </p:txBody>
      </p:sp>
      <p:sp>
        <p:nvSpPr>
          <p:cNvPr id="4" name="Slide Number Placeholder 3">
            <a:extLst>
              <a:ext uri="{FF2B5EF4-FFF2-40B4-BE49-F238E27FC236}">
                <a16:creationId xmlns:a16="http://schemas.microsoft.com/office/drawing/2014/main" id="{54B69C9F-94DB-6C37-D579-6C9D323FFE7A}"/>
              </a:ext>
            </a:extLst>
          </p:cNvPr>
          <p:cNvSpPr>
            <a:spLocks noGrp="1"/>
          </p:cNvSpPr>
          <p:nvPr>
            <p:ph type="sldNum" sz="quarter" idx="12"/>
          </p:nvPr>
        </p:nvSpPr>
        <p:spPr/>
        <p:txBody>
          <a:bodyPr/>
          <a:lstStyle/>
          <a:p>
            <a:fld id="{064D9679-AAB7-0140-AB59-4FA9A9D95BEC}" type="slidenum">
              <a:rPr lang="en-US" smtClean="0"/>
              <a:t>8</a:t>
            </a:fld>
            <a:endParaRPr lang="en-US" dirty="0"/>
          </a:p>
        </p:txBody>
      </p:sp>
      <p:sp>
        <p:nvSpPr>
          <p:cNvPr id="5" name="Title 4">
            <a:extLst>
              <a:ext uri="{FF2B5EF4-FFF2-40B4-BE49-F238E27FC236}">
                <a16:creationId xmlns:a16="http://schemas.microsoft.com/office/drawing/2014/main" id="{FC7BF8F7-C4DF-FB78-257B-C93CD81B6163}"/>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Safety control measures</a:t>
            </a:r>
          </a:p>
        </p:txBody>
      </p:sp>
      <p:sp>
        <p:nvSpPr>
          <p:cNvPr id="2" name="TextBox 1">
            <a:extLst>
              <a:ext uri="{FF2B5EF4-FFF2-40B4-BE49-F238E27FC236}">
                <a16:creationId xmlns:a16="http://schemas.microsoft.com/office/drawing/2014/main" id="{A04D7FD9-C885-3577-8FAC-63E0E9316D23}"/>
              </a:ext>
            </a:extLst>
          </p:cNvPr>
          <p:cNvSpPr txBox="1"/>
          <p:nvPr/>
        </p:nvSpPr>
        <p:spPr>
          <a:xfrm>
            <a:off x="1752600" y="1086757"/>
            <a:ext cx="6820936" cy="7294305"/>
          </a:xfrm>
          <a:prstGeom prst="rect">
            <a:avLst/>
          </a:prstGeom>
          <a:noFill/>
        </p:spPr>
        <p:txBody>
          <a:bodyPr wrap="square" rtlCol="0">
            <a:spAutoFit/>
          </a:bodyPr>
          <a:lstStyle/>
          <a:p>
            <a:pPr marL="285750" indent="-285750">
              <a:buFont typeface="Arial" panose="020B0604020202020204" pitchFamily="34" charset="0"/>
              <a:buChar char="•"/>
            </a:pPr>
            <a:r>
              <a:rPr lang="en-GB" sz="1800" b="1" i="0" dirty="0">
                <a:solidFill>
                  <a:schemeClr val="dk1"/>
                </a:solidFill>
                <a:effectLst/>
                <a:latin typeface="Arial" panose="020B0604020202020204" pitchFamily="34" charset="0"/>
                <a:cs typeface="Arial" panose="020B0604020202020204" pitchFamily="34" charset="0"/>
              </a:rPr>
              <a:t>Safety Training</a:t>
            </a:r>
            <a:r>
              <a:rPr lang="en-GB" sz="1800" b="0" i="0" dirty="0">
                <a:solidFill>
                  <a:schemeClr val="dk1"/>
                </a:solidFill>
                <a:effectLst/>
                <a:latin typeface="Arial" panose="020B0604020202020204" pitchFamily="34" charset="0"/>
                <a:cs typeface="Arial" panose="020B0604020202020204" pitchFamily="34" charset="0"/>
              </a:rPr>
              <a:t>: Safety measures and training are in place to ensure that personnel are aware of the risks and know how to handle S.19 hydrants safely.</a:t>
            </a:r>
          </a:p>
          <a:p>
            <a:pPr marL="285750" indent="-285750">
              <a:buFont typeface="Arial" panose="020B0604020202020204" pitchFamily="34" charset="0"/>
              <a:buChar char="•"/>
            </a:pPr>
            <a:r>
              <a:rPr lang="en-GB" sz="1800" b="1" i="0" dirty="0">
                <a:solidFill>
                  <a:schemeClr val="dk1"/>
                </a:solidFill>
                <a:effectLst/>
                <a:latin typeface="Arial" panose="020B0604020202020204" pitchFamily="34" charset="0"/>
                <a:cs typeface="Arial" panose="020B0604020202020204" pitchFamily="34" charset="0"/>
              </a:rPr>
              <a:t>Inspection and Reporting</a:t>
            </a:r>
            <a:r>
              <a:rPr lang="en-GB" sz="1800" b="0" i="0" dirty="0">
                <a:solidFill>
                  <a:schemeClr val="dk1"/>
                </a:solidFill>
                <a:effectLst/>
                <a:latin typeface="Arial" panose="020B0604020202020204" pitchFamily="34" charset="0"/>
                <a:cs typeface="Arial" panose="020B0604020202020204" pitchFamily="34" charset="0"/>
              </a:rPr>
              <a:t>: S.19 hydrants are identified during the inspection process and reported to water companies for</a:t>
            </a:r>
            <a:r>
              <a:rPr lang="en-GB" dirty="0">
                <a:solidFill>
                  <a:schemeClr val="dk1"/>
                </a:solidFill>
                <a:latin typeface="Arial" panose="020B0604020202020204" pitchFamily="34" charset="0"/>
                <a:cs typeface="Arial" panose="020B0604020202020204" pitchFamily="34" charset="0"/>
              </a:rPr>
              <a:t> repair or</a:t>
            </a:r>
            <a:r>
              <a:rPr lang="en-GB" sz="1800" b="0" i="0" dirty="0">
                <a:solidFill>
                  <a:schemeClr val="dk1"/>
                </a:solidFill>
                <a:effectLst/>
                <a:latin typeface="Arial" panose="020B0604020202020204" pitchFamily="34" charset="0"/>
                <a:cs typeface="Arial" panose="020B0604020202020204" pitchFamily="34" charset="0"/>
              </a:rPr>
              <a:t> the fitting of safety </a:t>
            </a:r>
            <a:r>
              <a:rPr lang="en-GB" dirty="0">
                <a:solidFill>
                  <a:schemeClr val="dk1"/>
                </a:solidFill>
                <a:latin typeface="Arial" panose="020B0604020202020204" pitchFamily="34" charset="0"/>
                <a:cs typeface="Arial" panose="020B0604020202020204" pitchFamily="34" charset="0"/>
              </a:rPr>
              <a:t>clamps</a:t>
            </a:r>
            <a:r>
              <a:rPr lang="en-GB" sz="1800" b="0" i="0" dirty="0">
                <a:solidFill>
                  <a:schemeClr val="dk1"/>
                </a:solidFill>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sz="1800" b="1" i="0" dirty="0">
                <a:solidFill>
                  <a:schemeClr val="dk1"/>
                </a:solidFill>
                <a:effectLst/>
                <a:latin typeface="Arial" panose="020B0604020202020204" pitchFamily="34" charset="0"/>
                <a:cs typeface="Arial" panose="020B0604020202020204" pitchFamily="34" charset="0"/>
              </a:rPr>
              <a:t>Safety </a:t>
            </a:r>
            <a:r>
              <a:rPr lang="en-GB" b="1" dirty="0">
                <a:solidFill>
                  <a:schemeClr val="dk1"/>
                </a:solidFill>
                <a:latin typeface="Arial" panose="020B0604020202020204" pitchFamily="34" charset="0"/>
                <a:cs typeface="Arial" panose="020B0604020202020204" pitchFamily="34" charset="0"/>
              </a:rPr>
              <a:t>Clamps</a:t>
            </a:r>
            <a:r>
              <a:rPr lang="en-GB" sz="1800" b="0" i="0" dirty="0">
                <a:solidFill>
                  <a:schemeClr val="dk1"/>
                </a:solidFill>
                <a:effectLst/>
                <a:latin typeface="Arial" panose="020B0604020202020204" pitchFamily="34" charset="0"/>
                <a:cs typeface="Arial" panose="020B0604020202020204" pitchFamily="34" charset="0"/>
              </a:rPr>
              <a:t>: </a:t>
            </a:r>
            <a:r>
              <a:rPr lang="en-GB" dirty="0">
                <a:solidFill>
                  <a:schemeClr val="dk1"/>
                </a:solidFill>
                <a:latin typeface="Arial" panose="020B0604020202020204" pitchFamily="34" charset="0"/>
                <a:cs typeface="Arial" panose="020B0604020202020204" pitchFamily="34" charset="0"/>
              </a:rPr>
              <a:t>Consider </a:t>
            </a:r>
            <a:r>
              <a:rPr lang="en-GB" sz="1800" b="0" i="0" dirty="0">
                <a:solidFill>
                  <a:schemeClr val="dk1"/>
                </a:solidFill>
                <a:effectLst/>
                <a:latin typeface="Arial" panose="020B0604020202020204" pitchFamily="34" charset="0"/>
                <a:cs typeface="Arial" panose="020B0604020202020204" pitchFamily="34" charset="0"/>
              </a:rPr>
              <a:t>carrying hydrant clamps on fire engines to allow safer use of the hydrants, although this may delay water availability.</a:t>
            </a:r>
          </a:p>
          <a:p>
            <a:pPr marL="285750" indent="-285750">
              <a:buFont typeface="Arial" panose="020B0604020202020204" pitchFamily="34" charset="0"/>
              <a:buChar char="•"/>
            </a:pPr>
            <a:r>
              <a:rPr lang="en-GB" sz="1800" b="1" i="0" dirty="0">
                <a:solidFill>
                  <a:schemeClr val="dk1"/>
                </a:solidFill>
                <a:effectLst/>
                <a:latin typeface="Arial" panose="020B0604020202020204" pitchFamily="34" charset="0"/>
                <a:cs typeface="Arial" panose="020B0604020202020204" pitchFamily="34" charset="0"/>
              </a:rPr>
              <a:t>Monitoring and Bulletins</a:t>
            </a:r>
            <a:r>
              <a:rPr lang="en-GB" sz="1800" b="0" i="0" dirty="0">
                <a:solidFill>
                  <a:schemeClr val="dk1"/>
                </a:solidFill>
                <a:effectLst/>
                <a:latin typeface="Arial" panose="020B0604020202020204" pitchFamily="34" charset="0"/>
                <a:cs typeface="Arial" panose="020B0604020202020204" pitchFamily="34" charset="0"/>
              </a:rPr>
              <a:t>: Monitor usage  reports to see if attempts are made to use hydrants shown as out of use. Issue safety bulletins to address any near misses or safety events.</a:t>
            </a:r>
          </a:p>
          <a:p>
            <a:pPr marL="285750" indent="-285750">
              <a:buFont typeface="Arial" panose="020B0604020202020204" pitchFamily="34" charset="0"/>
              <a:buChar char="•"/>
            </a:pPr>
            <a:r>
              <a:rPr lang="en-GB" sz="1800" b="1" i="0" dirty="0">
                <a:solidFill>
                  <a:schemeClr val="dk1"/>
                </a:solidFill>
                <a:effectLst/>
                <a:latin typeface="Arial" panose="020B0604020202020204" pitchFamily="34" charset="0"/>
                <a:cs typeface="Arial" panose="020B0604020202020204" pitchFamily="34" charset="0"/>
              </a:rPr>
              <a:t>Situational Awareness</a:t>
            </a:r>
            <a:r>
              <a:rPr lang="en-GB" sz="1800" b="0" i="0" dirty="0">
                <a:solidFill>
                  <a:schemeClr val="dk1"/>
                </a:solidFill>
                <a:effectLst/>
                <a:latin typeface="Arial" panose="020B0604020202020204" pitchFamily="34" charset="0"/>
                <a:cs typeface="Arial" panose="020B0604020202020204" pitchFamily="34" charset="0"/>
              </a:rPr>
              <a:t>: Employees are advised to stop and think about their situational awareness, checking that the hydrant being used is not of the S.19 type.</a:t>
            </a:r>
          </a:p>
          <a:p>
            <a:pPr marL="285750" indent="-285750">
              <a:buFont typeface="Arial" panose="020B0604020202020204" pitchFamily="34" charset="0"/>
              <a:buChar char="•"/>
            </a:pPr>
            <a:r>
              <a:rPr lang="en-GB" sz="1800" b="1" i="0" dirty="0">
                <a:solidFill>
                  <a:schemeClr val="dk1"/>
                </a:solidFill>
                <a:effectLst/>
                <a:latin typeface="Arial" panose="020B0604020202020204" pitchFamily="34" charset="0"/>
                <a:cs typeface="Arial" panose="020B0604020202020204" pitchFamily="34" charset="0"/>
              </a:rPr>
              <a:t>Safety Tags</a:t>
            </a:r>
            <a:r>
              <a:rPr lang="en-GB" sz="1800" b="0" i="0" dirty="0">
                <a:solidFill>
                  <a:schemeClr val="dk1"/>
                </a:solidFill>
                <a:effectLst/>
                <a:latin typeface="Arial" panose="020B0604020202020204" pitchFamily="34" charset="0"/>
                <a:cs typeface="Arial" panose="020B0604020202020204" pitchFamily="34" charset="0"/>
              </a:rPr>
              <a:t>: If a S.19 hydrant is identified, it should not be used, and a dangerous fire hydrant tag should be placed to warn others.</a:t>
            </a:r>
          </a:p>
          <a:p>
            <a:pPr marL="285750" indent="-285750">
              <a:buFont typeface="Arial" panose="020B0604020202020204" pitchFamily="34" charset="0"/>
              <a:buChar char="•"/>
            </a:pPr>
            <a:r>
              <a:rPr lang="en-GB" b="1" dirty="0">
                <a:solidFill>
                  <a:schemeClr val="dk1"/>
                </a:solidFill>
                <a:latin typeface="Arial" panose="020B0604020202020204" pitchFamily="34" charset="0"/>
                <a:cs typeface="Arial" panose="020B0604020202020204" pitchFamily="34" charset="0"/>
              </a:rPr>
              <a:t>Escalate risk:  </a:t>
            </a:r>
            <a:r>
              <a:rPr lang="en-GB" dirty="0">
                <a:solidFill>
                  <a:schemeClr val="dk1"/>
                </a:solidFill>
                <a:latin typeface="Arial" panose="020B0604020202020204" pitchFamily="34" charset="0"/>
                <a:cs typeface="Arial" panose="020B0604020202020204" pitchFamily="34" charset="0"/>
              </a:rPr>
              <a:t>report hydrant defect status to strategic safety committee and / or escalate as a corporate risk.</a:t>
            </a:r>
            <a:endParaRPr lang="en-GB" sz="1800" i="0" dirty="0">
              <a:solidFill>
                <a:schemeClr val="dk1"/>
              </a:solidFill>
              <a:effectLst/>
              <a:latin typeface="Arial" panose="020B0604020202020204" pitchFamily="34" charset="0"/>
              <a:cs typeface="Arial" panose="020B0604020202020204" pitchFamily="34" charset="0"/>
            </a:endParaRPr>
          </a:p>
          <a:p>
            <a:endParaRPr lang="en-GB" sz="1800" b="0" i="0" dirty="0">
              <a:solidFill>
                <a:schemeClr val="dk1"/>
              </a:solidFill>
              <a:effectLst/>
              <a:latin typeface="+mn-lt"/>
              <a:ea typeface="+mn-ea"/>
              <a:cs typeface="+mn-cs"/>
            </a:endParaRP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392278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78911-7A95-BE6A-5A88-BA9FC8857612}"/>
            </a:ext>
          </a:extLst>
        </p:cNvPr>
        <p:cNvGrpSpPr/>
        <p:nvPr/>
      </p:nvGrpSpPr>
      <p:grpSpPr>
        <a:xfrm>
          <a:off x="0" y="0"/>
          <a:ext cx="0" cy="0"/>
          <a:chOff x="0" y="0"/>
          <a:chExt cx="0" cy="0"/>
        </a:xfrm>
      </p:grpSpPr>
      <p:pic>
        <p:nvPicPr>
          <p:cNvPr id="13" name="Picture 12" descr="Gavel resting on block">
            <a:extLst>
              <a:ext uri="{FF2B5EF4-FFF2-40B4-BE49-F238E27FC236}">
                <a16:creationId xmlns:a16="http://schemas.microsoft.com/office/drawing/2014/main" id="{53CADA79-8080-F901-A1E0-D26A9835B99D}"/>
              </a:ext>
            </a:extLst>
          </p:cNvPr>
          <p:cNvPicPr>
            <a:picLocks noChangeAspect="1"/>
          </p:cNvPicPr>
          <p:nvPr/>
        </p:nvPicPr>
        <p:blipFill>
          <a:blip r:embed="rId3"/>
          <a:stretch>
            <a:fillRect/>
          </a:stretch>
        </p:blipFill>
        <p:spPr>
          <a:xfrm>
            <a:off x="5317556" y="2370223"/>
            <a:ext cx="3724339" cy="2485996"/>
          </a:xfrm>
          <a:prstGeom prst="rect">
            <a:avLst/>
          </a:prstGeom>
          <a:noFill/>
        </p:spPr>
      </p:pic>
      <p:sp>
        <p:nvSpPr>
          <p:cNvPr id="3" name="Date Placeholder 2">
            <a:extLst>
              <a:ext uri="{FF2B5EF4-FFF2-40B4-BE49-F238E27FC236}">
                <a16:creationId xmlns:a16="http://schemas.microsoft.com/office/drawing/2014/main" id="{5C0582F2-3FD2-8120-EC1A-246CE9F35749}"/>
              </a:ext>
            </a:extLst>
          </p:cNvPr>
          <p:cNvSpPr>
            <a:spLocks noGrp="1"/>
          </p:cNvSpPr>
          <p:nvPr>
            <p:ph type="dt" sz="half" idx="10"/>
          </p:nvPr>
        </p:nvSpPr>
        <p:spPr>
          <a:xfrm>
            <a:off x="150604" y="6396107"/>
            <a:ext cx="524981" cy="365125"/>
          </a:xfrm>
        </p:spPr>
        <p:txBody>
          <a:bodyPr anchor="b">
            <a:normAutofit/>
          </a:bodyPr>
          <a:lstStyle/>
          <a:p>
            <a:pPr>
              <a:spcAft>
                <a:spcPts val="600"/>
              </a:spcAft>
            </a:pPr>
            <a:fld id="{7FF331F4-906C-8842-8EBF-5B64D82F6249}" type="datetime1">
              <a:rPr lang="en-US" smtClean="0"/>
              <a:pPr>
                <a:spcAft>
                  <a:spcPts val="600"/>
                </a:spcAft>
              </a:pPr>
              <a:t>2/6/2025</a:t>
            </a:fld>
            <a:endParaRPr lang="en-US" dirty="0"/>
          </a:p>
        </p:txBody>
      </p:sp>
      <p:sp>
        <p:nvSpPr>
          <p:cNvPr id="4" name="Slide Number Placeholder 3">
            <a:extLst>
              <a:ext uri="{FF2B5EF4-FFF2-40B4-BE49-F238E27FC236}">
                <a16:creationId xmlns:a16="http://schemas.microsoft.com/office/drawing/2014/main" id="{445A7CA2-E792-330A-8559-0545BBA7FC4B}"/>
              </a:ext>
            </a:extLst>
          </p:cNvPr>
          <p:cNvSpPr>
            <a:spLocks noGrp="1"/>
          </p:cNvSpPr>
          <p:nvPr>
            <p:ph type="sldNum" sz="quarter" idx="12"/>
          </p:nvPr>
        </p:nvSpPr>
        <p:spPr>
          <a:xfrm>
            <a:off x="736738" y="6396107"/>
            <a:ext cx="375202" cy="365125"/>
          </a:xfrm>
        </p:spPr>
        <p:txBody>
          <a:bodyPr anchor="b">
            <a:normAutofit/>
          </a:bodyPr>
          <a:lstStyle/>
          <a:p>
            <a:pPr>
              <a:spcAft>
                <a:spcPts val="600"/>
              </a:spcAft>
            </a:pPr>
            <a:fld id="{064D9679-AAB7-0140-AB59-4FA9A9D95BEC}" type="slidenum">
              <a:rPr lang="en-US" smtClean="0"/>
              <a:pPr>
                <a:spcAft>
                  <a:spcPts val="600"/>
                </a:spcAft>
              </a:pPr>
              <a:t>9</a:t>
            </a:fld>
            <a:endParaRPr lang="en-US" dirty="0"/>
          </a:p>
        </p:txBody>
      </p:sp>
      <p:sp>
        <p:nvSpPr>
          <p:cNvPr id="5" name="Title 4">
            <a:extLst>
              <a:ext uri="{FF2B5EF4-FFF2-40B4-BE49-F238E27FC236}">
                <a16:creationId xmlns:a16="http://schemas.microsoft.com/office/drawing/2014/main" id="{B3E12147-4714-96E6-9BA5-1367FB40C029}"/>
              </a:ext>
            </a:extLst>
          </p:cNvPr>
          <p:cNvSpPr>
            <a:spLocks noGrp="1"/>
          </p:cNvSpPr>
          <p:nvPr>
            <p:ph type="title"/>
          </p:nvPr>
        </p:nvSpPr>
        <p:spPr>
          <a:xfrm>
            <a:off x="1485179" y="212739"/>
            <a:ext cx="7886700" cy="1325880"/>
          </a:xfrm>
        </p:spPr>
        <p:txBody>
          <a:bodyPr anchor="ctr">
            <a:normAutofit/>
          </a:bodyPr>
          <a:lstStyle/>
          <a:p>
            <a:r>
              <a:rPr lang="en-GB" dirty="0">
                <a:latin typeface="Arial" panose="020B0604020202020204" pitchFamily="34" charset="0"/>
                <a:cs typeface="Arial" panose="020B0604020202020204" pitchFamily="34" charset="0"/>
              </a:rPr>
              <a:t>FRIC Protection  </a:t>
            </a:r>
          </a:p>
        </p:txBody>
      </p:sp>
      <p:pic>
        <p:nvPicPr>
          <p:cNvPr id="17" name="Picture 16" descr="People filling documents">
            <a:extLst>
              <a:ext uri="{FF2B5EF4-FFF2-40B4-BE49-F238E27FC236}">
                <a16:creationId xmlns:a16="http://schemas.microsoft.com/office/drawing/2014/main" id="{1E089774-B2A6-DD52-5A2E-CD87CBF4FBFE}"/>
              </a:ext>
            </a:extLst>
          </p:cNvPr>
          <p:cNvPicPr>
            <a:picLocks noChangeAspect="1"/>
          </p:cNvPicPr>
          <p:nvPr/>
        </p:nvPicPr>
        <p:blipFill>
          <a:blip r:embed="rId4"/>
          <a:stretch>
            <a:fillRect/>
          </a:stretch>
        </p:blipFill>
        <p:spPr>
          <a:xfrm>
            <a:off x="1485179" y="2370222"/>
            <a:ext cx="3730909" cy="2485997"/>
          </a:xfrm>
          <a:prstGeom prst="rect">
            <a:avLst/>
          </a:prstGeom>
        </p:spPr>
      </p:pic>
    </p:spTree>
    <p:extLst>
      <p:ext uri="{BB962C8B-B14F-4D97-AF65-F5344CB8AC3E}">
        <p14:creationId xmlns:p14="http://schemas.microsoft.com/office/powerpoint/2010/main" val="1830330842"/>
      </p:ext>
    </p:extLst>
  </p:cSld>
  <p:clrMapOvr>
    <a:masterClrMapping/>
  </p:clrMapOvr>
</p:sld>
</file>

<file path=ppt/theme/theme1.xml><?xml version="1.0" encoding="utf-8"?>
<a:theme xmlns:a="http://schemas.openxmlformats.org/drawingml/2006/main" name="Office Theme">
  <a:themeElements>
    <a:clrScheme name="FRIC 1">
      <a:dk1>
        <a:srgbClr val="000000"/>
      </a:dk1>
      <a:lt1>
        <a:srgbClr val="FFFFFF"/>
      </a:lt1>
      <a:dk2>
        <a:srgbClr val="BFC0BE"/>
      </a:dk2>
      <a:lt2>
        <a:srgbClr val="E7E6E6"/>
      </a:lt2>
      <a:accent1>
        <a:srgbClr val="F0E83C"/>
      </a:accent1>
      <a:accent2>
        <a:srgbClr val="D8262B"/>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1797</TotalTime>
  <Words>2830</Words>
  <Application>Microsoft Office PowerPoint</Application>
  <PresentationFormat>On-screen Show (4:3)</PresentationFormat>
  <Paragraphs>160</Paragraphs>
  <Slides>12</Slides>
  <Notes>11</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20" baseType="lpstr">
      <vt:lpstr>Aptos</vt:lpstr>
      <vt:lpstr>Arial</vt:lpstr>
      <vt:lpstr>Calibri</vt:lpstr>
      <vt:lpstr>Century Gothic</vt:lpstr>
      <vt:lpstr>Palatino Linotype</vt:lpstr>
      <vt:lpstr>Office Theme</vt:lpstr>
      <vt:lpstr>Custom Design</vt:lpstr>
      <vt:lpstr>Acrobat Document</vt:lpstr>
      <vt:lpstr>PowerPoint Presentation</vt:lpstr>
      <vt:lpstr>Aquagas S.19 Hydrant</vt:lpstr>
      <vt:lpstr>Member responses</vt:lpstr>
      <vt:lpstr>Member responses</vt:lpstr>
      <vt:lpstr>Member responses</vt:lpstr>
      <vt:lpstr>Member responses</vt:lpstr>
      <vt:lpstr>Member responses</vt:lpstr>
      <vt:lpstr>Safety control measures</vt:lpstr>
      <vt:lpstr>FRIC Protection  </vt:lpstr>
      <vt:lpstr>FRIC Guidance</vt:lpstr>
      <vt:lpstr>Summary</vt:lpstr>
      <vt:lpstr>Aquagas S19 Hydrants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Sue Nugent</cp:lastModifiedBy>
  <cp:revision>130</cp:revision>
  <cp:lastPrinted>2019-11-07T13:47:40Z</cp:lastPrinted>
  <dcterms:created xsi:type="dcterms:W3CDTF">2017-05-12T14:32:49Z</dcterms:created>
  <dcterms:modified xsi:type="dcterms:W3CDTF">2025-02-06T16:02:36Z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ba6fb63-50cb-46c6-8f20-172c4895c3e6_Enabled">
    <vt:lpwstr>true</vt:lpwstr>
  </property>
  <property fmtid="{D5CDD505-2E9C-101B-9397-08002B2CF9AE}" pid="3" name="MSIP_Label_dba6fb63-50cb-46c6-8f20-172c4895c3e6_SetDate">
    <vt:lpwstr>2025-01-31T17:17:58Z</vt:lpwstr>
  </property>
  <property fmtid="{D5CDD505-2E9C-101B-9397-08002B2CF9AE}" pid="4" name="MSIP_Label_dba6fb63-50cb-46c6-8f20-172c4895c3e6_Method">
    <vt:lpwstr>Privileged</vt:lpwstr>
  </property>
  <property fmtid="{D5CDD505-2E9C-101B-9397-08002B2CF9AE}" pid="5" name="MSIP_Label_dba6fb63-50cb-46c6-8f20-172c4895c3e6_Name">
    <vt:lpwstr>Business Confidential</vt:lpwstr>
  </property>
  <property fmtid="{D5CDD505-2E9C-101B-9397-08002B2CF9AE}" pid="6" name="MSIP_Label_dba6fb63-50cb-46c6-8f20-172c4895c3e6_SiteId">
    <vt:lpwstr>67534d14-a175-4185-a10b-c70523a39b26</vt:lpwstr>
  </property>
  <property fmtid="{D5CDD505-2E9C-101B-9397-08002B2CF9AE}" pid="7" name="MSIP_Label_dba6fb63-50cb-46c6-8f20-172c4895c3e6_ActionId">
    <vt:lpwstr>a156cd22-898b-45e6-9ac6-4f1cc0c4c525</vt:lpwstr>
  </property>
  <property fmtid="{D5CDD505-2E9C-101B-9397-08002B2CF9AE}" pid="8" name="MSIP_Label_dba6fb63-50cb-46c6-8f20-172c4895c3e6_ContentBits">
    <vt:lpwstr>0</vt:lpwstr>
  </property>
</Properties>
</file>