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60" r:id="rId1"/>
    <p:sldMasterId id="2147483664" r:id="rId2"/>
  </p:sldMasterIdLst>
  <p:notesMasterIdLst>
    <p:notesMasterId r:id="rId7"/>
  </p:notesMasterIdLst>
  <p:sldIdLst>
    <p:sldId id="300" r:id="rId3"/>
    <p:sldId id="258" r:id="rId4"/>
    <p:sldId id="259"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D3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238"/>
    <p:restoredTop sz="94484" autoAdjust="0"/>
  </p:normalViewPr>
  <p:slideViewPr>
    <p:cSldViewPr snapToGrid="0" snapToObjects="1">
      <p:cViewPr varScale="1">
        <p:scale>
          <a:sx n="63" d="100"/>
          <a:sy n="63" d="100"/>
        </p:scale>
        <p:origin x="272" y="2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1A9CC-D9D4-EC4B-80E2-D9FA3D8649C1}" type="datetimeFigureOut">
              <a:rPr lang="en-US" smtClean="0"/>
              <a:t>4/17/2025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E4E62C-6F94-414E-950D-96E4AC31D061}" type="slidenum">
              <a:rPr lang="en-US" smtClean="0"/>
              <a:t>‹#›</a:t>
            </a:fld>
            <a:endParaRPr lang="en-US" dirty="0"/>
          </a:p>
        </p:txBody>
      </p:sp>
    </p:spTree>
    <p:extLst>
      <p:ext uri="{BB962C8B-B14F-4D97-AF65-F5344CB8AC3E}">
        <p14:creationId xmlns:p14="http://schemas.microsoft.com/office/powerpoint/2010/main" val="51431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HM government – The Orange</a:t>
            </a:r>
            <a:r>
              <a:rPr lang="en-GB" baseline="0" dirty="0"/>
              <a:t> Book: </a:t>
            </a:r>
            <a:r>
              <a:rPr lang="en-GB" b="1" dirty="0"/>
              <a:t>Principle A </a:t>
            </a:r>
            <a:r>
              <a:rPr lang="en-GB" dirty="0"/>
              <a:t>–risk management shall be an essential part of governance and leadership and fundamental to how the organisation is directed, managed and controlled at all levels.</a:t>
            </a:r>
            <a:endParaRPr lang="en-GB" baseline="0" dirty="0"/>
          </a:p>
          <a:p>
            <a:endParaRPr lang="en-GB" dirty="0"/>
          </a:p>
        </p:txBody>
      </p:sp>
      <p:sp>
        <p:nvSpPr>
          <p:cNvPr id="4" name="Slide Number Placeholder 3"/>
          <p:cNvSpPr>
            <a:spLocks noGrp="1"/>
          </p:cNvSpPr>
          <p:nvPr>
            <p:ph type="sldNum" sz="quarter" idx="5"/>
          </p:nvPr>
        </p:nvSpPr>
        <p:spPr/>
        <p:txBody>
          <a:bodyPr/>
          <a:lstStyle/>
          <a:p>
            <a:fld id="{ACE4E62C-6F94-414E-950D-96E4AC31D061}" type="slidenum">
              <a:rPr lang="en-US" smtClean="0"/>
              <a:t>1</a:t>
            </a:fld>
            <a:endParaRPr lang="en-US" dirty="0"/>
          </a:p>
        </p:txBody>
      </p:sp>
    </p:spTree>
    <p:extLst>
      <p:ext uri="{BB962C8B-B14F-4D97-AF65-F5344CB8AC3E}">
        <p14:creationId xmlns:p14="http://schemas.microsoft.com/office/powerpoint/2010/main" val="4237100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89652" y="3057939"/>
            <a:ext cx="6820936" cy="1067905"/>
          </a:xfrm>
          <a:prstGeom prst="rect">
            <a:avLst/>
          </a:prstGeom>
        </p:spPr>
        <p:txBody>
          <a:bodyPr anchor="b" anchorCtr="0">
            <a:normAutofit/>
          </a:bodyPr>
          <a:lstStyle>
            <a:lvl1pPr>
              <a:defRPr sz="4000">
                <a:solidFill>
                  <a:schemeClr val="accent2"/>
                </a:solidFill>
              </a:defRPr>
            </a:lvl1pPr>
          </a:lstStyle>
          <a:p>
            <a:r>
              <a:rPr lang="en-US" dirty="0"/>
              <a:t>Click to add Subtitle</a:t>
            </a:r>
          </a:p>
        </p:txBody>
      </p:sp>
      <p:sp>
        <p:nvSpPr>
          <p:cNvPr id="3" name="Text Placeholder 2"/>
          <p:cNvSpPr>
            <a:spLocks noGrp="1"/>
          </p:cNvSpPr>
          <p:nvPr>
            <p:ph type="body" idx="1" hasCustomPrompt="1"/>
          </p:nvPr>
        </p:nvSpPr>
        <p:spPr>
          <a:xfrm>
            <a:off x="1689652" y="4433957"/>
            <a:ext cx="6820936" cy="1306443"/>
          </a:xfrm>
        </p:spPr>
        <p:txBody>
          <a:bodyPr>
            <a:normAutofit/>
          </a:bodyPr>
          <a:lstStyle>
            <a:lvl1pPr marL="0" indent="0">
              <a:buNone/>
              <a:defRPr sz="1800" baseline="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Subtitle sub text</a:t>
            </a:r>
          </a:p>
        </p:txBody>
      </p:sp>
      <p:sp>
        <p:nvSpPr>
          <p:cNvPr id="4" name="Date Placeholder 3"/>
          <p:cNvSpPr>
            <a:spLocks noGrp="1"/>
          </p:cNvSpPr>
          <p:nvPr>
            <p:ph type="dt" sz="half" idx="10"/>
          </p:nvPr>
        </p:nvSpPr>
        <p:spPr/>
        <p:txBody>
          <a:bodyPr/>
          <a:lstStyle/>
          <a:p>
            <a:fld id="{B4FA541D-1D41-554B-84EA-7BF47B42F396}" type="datetime1">
              <a:rPr lang="en-US" smtClean="0"/>
              <a:t>4/17/2025</a:t>
            </a:fld>
            <a:endParaRPr lang="en-US" dirty="0"/>
          </a:p>
        </p:txBody>
      </p:sp>
      <p:sp>
        <p:nvSpPr>
          <p:cNvPr id="6" name="Slide Number Placeholder 5"/>
          <p:cNvSpPr>
            <a:spLocks noGrp="1"/>
          </p:cNvSpPr>
          <p:nvPr>
            <p:ph type="sldNum" sz="quarter" idx="12"/>
          </p:nvPr>
        </p:nvSpPr>
        <p:spPr/>
        <p:txBody>
          <a:bodyPr/>
          <a:lstStyle/>
          <a:p>
            <a:fld id="{064D9679-AAB7-0140-AB59-4FA9A9D95BEC}" type="slidenum">
              <a:rPr lang="en-US" smtClean="0"/>
              <a:t>‹#›</a:t>
            </a:fld>
            <a:endParaRPr lang="en-US" dirty="0"/>
          </a:p>
        </p:txBody>
      </p:sp>
      <p:cxnSp>
        <p:nvCxnSpPr>
          <p:cNvPr id="8" name="Straight Connector 7"/>
          <p:cNvCxnSpPr/>
          <p:nvPr userDrawn="1"/>
        </p:nvCxnSpPr>
        <p:spPr>
          <a:xfrm>
            <a:off x="1689652" y="4354445"/>
            <a:ext cx="6820936"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222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9652" y="1938129"/>
            <a:ext cx="6825698" cy="4238833"/>
          </a:xfrm>
        </p:spPr>
        <p:txBody>
          <a:bodyPr/>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FF331F4-906C-8842-8EBF-5B64D82F6249}" type="datetime1">
              <a:rPr lang="en-US" smtClean="0"/>
              <a:t>4/17/2025</a:t>
            </a:fld>
            <a:endParaRPr lang="en-US" dirty="0"/>
          </a:p>
        </p:txBody>
      </p:sp>
      <p:sp>
        <p:nvSpPr>
          <p:cNvPr id="6" name="Slide Number Placeholder 5"/>
          <p:cNvSpPr>
            <a:spLocks noGrp="1"/>
          </p:cNvSpPr>
          <p:nvPr>
            <p:ph type="sldNum" sz="quarter" idx="12"/>
          </p:nvPr>
        </p:nvSpPr>
        <p:spPr/>
        <p:txBody>
          <a:bodyPr/>
          <a:lstStyle/>
          <a:p>
            <a:fld id="{064D9679-AAB7-0140-AB59-4FA9A9D95BEC}" type="slidenum">
              <a:rPr lang="en-US" smtClean="0"/>
              <a:t>‹#›</a:t>
            </a:fld>
            <a:endParaRPr lang="en-US" dirty="0"/>
          </a:p>
        </p:txBody>
      </p:sp>
      <p:cxnSp>
        <p:nvCxnSpPr>
          <p:cNvPr id="11" name="Straight Connector 10"/>
          <p:cNvCxnSpPr/>
          <p:nvPr userDrawn="1"/>
        </p:nvCxnSpPr>
        <p:spPr>
          <a:xfrm>
            <a:off x="1689652" y="1086757"/>
            <a:ext cx="6820936"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hasCustomPrompt="1"/>
          </p:nvPr>
        </p:nvSpPr>
        <p:spPr>
          <a:xfrm>
            <a:off x="1585957" y="141402"/>
            <a:ext cx="6820936" cy="945355"/>
          </a:xfrm>
          <a:prstGeom prst="rect">
            <a:avLst/>
          </a:prstGeom>
        </p:spPr>
        <p:txBody>
          <a:bodyPr anchor="b" anchorCtr="0">
            <a:normAutofit/>
          </a:bodyPr>
          <a:lstStyle>
            <a:lvl1pPr>
              <a:defRPr sz="3600">
                <a:solidFill>
                  <a:schemeClr val="accent2"/>
                </a:solidFill>
              </a:defRPr>
            </a:lvl1pPr>
          </a:lstStyle>
          <a:p>
            <a:r>
              <a:rPr lang="en-US" dirty="0"/>
              <a:t>Click to add title</a:t>
            </a:r>
          </a:p>
        </p:txBody>
      </p:sp>
    </p:spTree>
    <p:extLst>
      <p:ext uri="{BB962C8B-B14F-4D97-AF65-F5344CB8AC3E}">
        <p14:creationId xmlns:p14="http://schemas.microsoft.com/office/powerpoint/2010/main" val="885650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959847"/>
            <a:ext cx="6858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384859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0"/>
            <a:ext cx="1201391" cy="1066800"/>
          </a:xfrm>
          <a:prstGeom prst="rect">
            <a:avLst/>
          </a:prstGeom>
          <a:solidFill>
            <a:schemeClr val="tx2">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rotWithShape="1">
          <a:blip r:embed="rId4">
            <a:alphaModFix/>
            <a:extLst>
              <a:ext uri="{28A0092B-C50C-407E-A947-70E740481C1C}">
                <a14:useLocalDpi xmlns:a14="http://schemas.microsoft.com/office/drawing/2010/main" val="0"/>
              </a:ext>
            </a:extLst>
          </a:blip>
          <a:srcRect l="12800" r="73115"/>
          <a:stretch/>
        </p:blipFill>
        <p:spPr>
          <a:xfrm>
            <a:off x="0" y="1066801"/>
            <a:ext cx="1201392" cy="5791200"/>
          </a:xfrm>
          <a:prstGeom prst="rect">
            <a:avLst/>
          </a:prstGeom>
        </p:spPr>
      </p:pic>
      <p:sp>
        <p:nvSpPr>
          <p:cNvPr id="3" name="Text Placeholder 2"/>
          <p:cNvSpPr>
            <a:spLocks noGrp="1"/>
          </p:cNvSpPr>
          <p:nvPr>
            <p:ph type="body" idx="1"/>
          </p:nvPr>
        </p:nvSpPr>
        <p:spPr>
          <a:xfrm>
            <a:off x="1689652" y="1918251"/>
            <a:ext cx="6825698" cy="4258711"/>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736738" y="6396107"/>
            <a:ext cx="375202" cy="365125"/>
          </a:xfrm>
          <a:prstGeom prst="rect">
            <a:avLst/>
          </a:prstGeom>
        </p:spPr>
        <p:txBody>
          <a:bodyPr vert="horz" lIns="0" tIns="0" rIns="0" bIns="0" rtlCol="0" anchor="b" anchorCtr="0"/>
          <a:lstStyle>
            <a:lvl1pPr algn="r">
              <a:defRPr sz="900">
                <a:solidFill>
                  <a:schemeClr val="bg1"/>
                </a:solidFill>
                <a:latin typeface="Century Gothic" charset="0"/>
                <a:ea typeface="Century Gothic" charset="0"/>
                <a:cs typeface="Century Gothic" charset="0"/>
              </a:defRPr>
            </a:lvl1pPr>
          </a:lstStyle>
          <a:p>
            <a:fld id="{064D9679-AAB7-0140-AB59-4FA9A9D95BEC}" type="slidenum">
              <a:rPr lang="en-US" smtClean="0"/>
              <a:pPr/>
              <a:t>‹#›</a:t>
            </a:fld>
            <a:endParaRPr lang="en-US" dirty="0"/>
          </a:p>
        </p:txBody>
      </p:sp>
      <p:pic>
        <p:nvPicPr>
          <p:cNvPr id="8" name="Picture 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9808" y="572431"/>
            <a:ext cx="1004658" cy="357809"/>
          </a:xfrm>
          <a:prstGeom prst="rect">
            <a:avLst/>
          </a:prstGeom>
        </p:spPr>
      </p:pic>
      <p:sp>
        <p:nvSpPr>
          <p:cNvPr id="4" name="Date Placeholder 3"/>
          <p:cNvSpPr>
            <a:spLocks noGrp="1"/>
          </p:cNvSpPr>
          <p:nvPr>
            <p:ph type="dt" sz="half" idx="2"/>
          </p:nvPr>
        </p:nvSpPr>
        <p:spPr>
          <a:xfrm>
            <a:off x="150604" y="6396107"/>
            <a:ext cx="524981" cy="365125"/>
          </a:xfrm>
          <a:prstGeom prst="rect">
            <a:avLst/>
          </a:prstGeom>
        </p:spPr>
        <p:txBody>
          <a:bodyPr vert="horz" lIns="0" tIns="0" rIns="0" bIns="0" rtlCol="0" anchor="b" anchorCtr="0"/>
          <a:lstStyle>
            <a:lvl1pPr algn="l">
              <a:defRPr sz="800">
                <a:solidFill>
                  <a:schemeClr val="bg1"/>
                </a:solidFill>
              </a:defRPr>
            </a:lvl1pPr>
          </a:lstStyle>
          <a:p>
            <a:fld id="{DDE4E60D-C5B4-7448-A364-A5AC84594C47}" type="datetime1">
              <a:rPr lang="en-US" smtClean="0"/>
              <a:t>4/17/2025</a:t>
            </a:fld>
            <a:endParaRPr lang="en-US" dirty="0"/>
          </a:p>
        </p:txBody>
      </p:sp>
    </p:spTree>
    <p:extLst>
      <p:ext uri="{BB962C8B-B14F-4D97-AF65-F5344CB8AC3E}">
        <p14:creationId xmlns:p14="http://schemas.microsoft.com/office/powerpoint/2010/main" val="1679382621"/>
      </p:ext>
    </p:extLst>
  </p:cSld>
  <p:clrMap bg1="lt1" tx1="dk1" bg2="lt2" tx2="dk2" accent1="accent1" accent2="accent2" accent3="accent3" accent4="accent4" accent5="accent5" accent6="accent6" hlink="hlink" folHlink="folHlink"/>
  <p:sldLayoutIdLst>
    <p:sldLayoutId id="2147483663" r:id="rId1"/>
    <p:sldLayoutId id="2147483662" r:id="rId2"/>
  </p:sldLayoutIdLst>
  <p:hf hdr="0"/>
  <p:txStyles>
    <p:titleStyle>
      <a:lvl1pPr algn="l" defTabSz="914400" rtl="0" eaLnBrk="1" latinLnBrk="0" hangingPunct="1">
        <a:lnSpc>
          <a:spcPct val="90000"/>
        </a:lnSpc>
        <a:spcBef>
          <a:spcPct val="0"/>
        </a:spcBef>
        <a:buNone/>
        <a:defRPr sz="32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2">
              <a:lumMod val="50000"/>
            </a:schemeClr>
          </a:solidFill>
          <a:latin typeface="Century Gothic" charset="0"/>
          <a:ea typeface="Century Gothic" charset="0"/>
          <a:cs typeface="Century Gothic"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50000"/>
            </a:schemeClr>
          </a:solidFill>
          <a:latin typeface="Century Gothic" charset="0"/>
          <a:ea typeface="Century Gothic" charset="0"/>
          <a:cs typeface="Century Gothic"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Century Gothic" charset="0"/>
          <a:ea typeface="Century Gothic" charset="0"/>
          <a:cs typeface="Century Gothic"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Century Gothic" charset="0"/>
          <a:ea typeface="Century Gothic" charset="0"/>
          <a:cs typeface="Century Gothic"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2">
              <a:lumMod val="50000"/>
            </a:schemeClr>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l="30724" t="4490" r="6351" b="28159"/>
          <a:stretch/>
        </p:blipFill>
        <p:spPr>
          <a:xfrm>
            <a:off x="0" y="-1"/>
            <a:ext cx="9144000" cy="6858001"/>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01112" y="1973116"/>
            <a:ext cx="3541776" cy="1261872"/>
          </a:xfrm>
          <a:prstGeom prst="rect">
            <a:avLst/>
          </a:prstGeom>
        </p:spPr>
      </p:pic>
    </p:spTree>
    <p:extLst>
      <p:ext uri="{BB962C8B-B14F-4D97-AF65-F5344CB8AC3E}">
        <p14:creationId xmlns:p14="http://schemas.microsoft.com/office/powerpoint/2010/main" val="1712575820"/>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vimeo.com/801101673" TargetMode="External"/><Relationship Id="rId2" Type="http://schemas.openxmlformats.org/officeDocument/2006/relationships/hyperlink" Target="https://www.bing.com/videos/riverview/relatedvideo?&amp;q=aron+filkey&amp;&amp;mid=8CCDC1095DE15EC9A2648CCDC1095DE15EC9A264&amp;&amp;FORM=VRDG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rmpartners.co.uk/the-battle-of-the-ais-artificial-intelligence-vs-academic-integrity/" TargetMode="External"/><Relationship Id="rId3" Type="http://schemas.openxmlformats.org/officeDocument/2006/relationships/hyperlink" Target="https://www.weforum.org/reports/global-risks-report-2023" TargetMode="External"/><Relationship Id="rId7" Type="http://schemas.openxmlformats.org/officeDocument/2006/relationships/hyperlink" Target="https://www.zurich.com/en/knowledge/topics/global-risks/the-global-risks-report-2023" TargetMode="External"/><Relationship Id="rId2" Type="http://schemas.openxmlformats.org/officeDocument/2006/relationships/hyperlink" Target="https://assets.publishing.service.gov.uk/government/uploads/system/uploads/attachment_data/file/964787/A_guide_to_using_AI_in_the_public_sector__Mobile_version_.pdf" TargetMode="External"/><Relationship Id="rId1" Type="http://schemas.openxmlformats.org/officeDocument/2006/relationships/slideLayout" Target="../slideLayouts/slideLayout2.xml"/><Relationship Id="rId6" Type="http://schemas.openxmlformats.org/officeDocument/2006/relationships/hyperlink" Target="https://www.marsh.com/uk/risks/global-risk/insights/global-risk-report-2022.html" TargetMode="External"/><Relationship Id="rId5" Type="http://schemas.openxmlformats.org/officeDocument/2006/relationships/hyperlink" Target="https://www.weforum.org/reports/the-global-risks-report-2021" TargetMode="External"/><Relationship Id="rId4" Type="http://schemas.openxmlformats.org/officeDocument/2006/relationships/hyperlink" Target="https://www.weforum.org/reports/global-risks-report-202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8F2E88A-D41C-704F-EF29-75392FD050AC}"/>
              </a:ext>
            </a:extLst>
          </p:cNvPr>
          <p:cNvSpPr>
            <a:spLocks noGrp="1"/>
          </p:cNvSpPr>
          <p:nvPr>
            <p:ph type="subTitle" idx="1"/>
          </p:nvPr>
        </p:nvSpPr>
        <p:spPr>
          <a:xfrm>
            <a:off x="1142999" y="3071881"/>
            <a:ext cx="6858000" cy="1655762"/>
          </a:xfrm>
        </p:spPr>
        <p:txBody>
          <a:bodyPr/>
          <a:lstStyle/>
          <a:p>
            <a:endParaRPr lang="en-GB" sz="3600" dirty="0"/>
          </a:p>
          <a:p>
            <a:r>
              <a:rPr lang="en-GB" sz="4400" dirty="0"/>
              <a:t>Risk Management </a:t>
            </a:r>
          </a:p>
          <a:p>
            <a:r>
              <a:rPr lang="en-GB" sz="4400" dirty="0"/>
              <a:t> Evolution of Artificial Intelligence</a:t>
            </a:r>
          </a:p>
        </p:txBody>
      </p:sp>
      <p:sp>
        <p:nvSpPr>
          <p:cNvPr id="3" name="TextBox 2">
            <a:extLst>
              <a:ext uri="{FF2B5EF4-FFF2-40B4-BE49-F238E27FC236}">
                <a16:creationId xmlns:a16="http://schemas.microsoft.com/office/drawing/2014/main" id="{2C06325F-2B02-5D32-B842-CBD4BEF35C55}"/>
              </a:ext>
            </a:extLst>
          </p:cNvPr>
          <p:cNvSpPr txBox="1"/>
          <p:nvPr/>
        </p:nvSpPr>
        <p:spPr>
          <a:xfrm>
            <a:off x="0" y="695325"/>
            <a:ext cx="9143999" cy="769441"/>
          </a:xfrm>
          <a:prstGeom prst="rect">
            <a:avLst/>
          </a:prstGeom>
          <a:noFill/>
        </p:spPr>
        <p:txBody>
          <a:bodyPr wrap="square" rtlCol="0">
            <a:spAutoFit/>
          </a:bodyPr>
          <a:lstStyle/>
          <a:p>
            <a:pPr algn="ctr"/>
            <a:r>
              <a:rPr lang="en-GB" sz="4400" dirty="0">
                <a:solidFill>
                  <a:schemeClr val="bg1"/>
                </a:solidFill>
                <a:latin typeface="Arial" panose="020B0604020202020204" pitchFamily="34" charset="0"/>
                <a:cs typeface="Arial" panose="020B0604020202020204" pitchFamily="34" charset="0"/>
              </a:rPr>
              <a:t>Member Interest Group</a:t>
            </a:r>
          </a:p>
        </p:txBody>
      </p:sp>
    </p:spTree>
    <p:extLst>
      <p:ext uri="{BB962C8B-B14F-4D97-AF65-F5344CB8AC3E}">
        <p14:creationId xmlns:p14="http://schemas.microsoft.com/office/powerpoint/2010/main" val="3021465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02B1C-F9DB-FBD4-88F7-2FEBCD4C7DC6}"/>
              </a:ext>
            </a:extLst>
          </p:cNvPr>
          <p:cNvSpPr>
            <a:spLocks noGrp="1"/>
          </p:cNvSpPr>
          <p:nvPr>
            <p:ph type="title"/>
          </p:nvPr>
        </p:nvSpPr>
        <p:spPr/>
        <p:txBody>
          <a:bodyPr/>
          <a:lstStyle/>
          <a:p>
            <a:pPr algn="ctr"/>
            <a:r>
              <a:rPr lang="en-GB" dirty="0"/>
              <a:t>Evolution </a:t>
            </a:r>
          </a:p>
        </p:txBody>
      </p:sp>
      <p:sp>
        <p:nvSpPr>
          <p:cNvPr id="3" name="Content Placeholder 2">
            <a:extLst>
              <a:ext uri="{FF2B5EF4-FFF2-40B4-BE49-F238E27FC236}">
                <a16:creationId xmlns:a16="http://schemas.microsoft.com/office/drawing/2014/main" id="{169D7310-F3C4-2FDD-1937-0A48EF439763}"/>
              </a:ext>
            </a:extLst>
          </p:cNvPr>
          <p:cNvSpPr>
            <a:spLocks noGrp="1"/>
          </p:cNvSpPr>
          <p:nvPr>
            <p:ph idx="1"/>
          </p:nvPr>
        </p:nvSpPr>
        <p:spPr/>
        <p:txBody>
          <a:bodyPr/>
          <a:lstStyle/>
          <a:p>
            <a:endParaRPr lang="en-GB" sz="1350" u="sng" dirty="0">
              <a:solidFill>
                <a:srgbClr val="0563C1"/>
              </a:solidFill>
              <a:latin typeface="Calibri" panose="020F0502020204030204" pitchFamily="34" charset="0"/>
              <a:ea typeface="Calibri" panose="020F0502020204030204" pitchFamily="34" charset="0"/>
              <a:hlinkClick r:id="rId2"/>
            </a:endParaRPr>
          </a:p>
          <a:p>
            <a:endParaRPr lang="en-GB" sz="1350" u="sng" dirty="0">
              <a:solidFill>
                <a:srgbClr val="0563C1"/>
              </a:solidFill>
              <a:latin typeface="Calibri" panose="020F0502020204030204" pitchFamily="34" charset="0"/>
              <a:ea typeface="Calibri" panose="020F0502020204030204" pitchFamily="34" charset="0"/>
              <a:hlinkClick r:id="rId2"/>
            </a:endParaRPr>
          </a:p>
          <a:p>
            <a:endParaRPr lang="en-GB" sz="1350" u="sng" dirty="0">
              <a:solidFill>
                <a:srgbClr val="0563C1"/>
              </a:solidFill>
              <a:latin typeface="Calibri" panose="020F0502020204030204" pitchFamily="34" charset="0"/>
              <a:ea typeface="Calibri" panose="020F0502020204030204" pitchFamily="34" charset="0"/>
              <a:hlinkClick r:id="rId2"/>
            </a:endParaRPr>
          </a:p>
          <a:p>
            <a:endParaRPr lang="en-GB" sz="1350" u="sng" dirty="0">
              <a:solidFill>
                <a:srgbClr val="0563C1"/>
              </a:solidFill>
              <a:latin typeface="Calibri" panose="020F0502020204030204" pitchFamily="34" charset="0"/>
              <a:ea typeface="Calibri" panose="020F0502020204030204" pitchFamily="34" charset="0"/>
              <a:hlinkClick r:id="rId2"/>
            </a:endParaRPr>
          </a:p>
          <a:p>
            <a:r>
              <a:rPr lang="en-US" dirty="0">
                <a:hlinkClick r:id="rId3"/>
              </a:rPr>
              <a:t>CHECKPOINT - Creativity in the Age of AI on Vimeo</a:t>
            </a:r>
            <a:endParaRPr lang="en-GB" dirty="0"/>
          </a:p>
        </p:txBody>
      </p:sp>
    </p:spTree>
    <p:extLst>
      <p:ext uri="{BB962C8B-B14F-4D97-AF65-F5344CB8AC3E}">
        <p14:creationId xmlns:p14="http://schemas.microsoft.com/office/powerpoint/2010/main" val="208690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7C944-C18A-DB0F-C775-FB3C2E47A535}"/>
              </a:ext>
            </a:extLst>
          </p:cNvPr>
          <p:cNvSpPr>
            <a:spLocks noGrp="1"/>
          </p:cNvSpPr>
          <p:nvPr>
            <p:ph type="title"/>
          </p:nvPr>
        </p:nvSpPr>
        <p:spPr/>
        <p:txBody>
          <a:bodyPr/>
          <a:lstStyle/>
          <a:p>
            <a:r>
              <a:rPr lang="en-GB" dirty="0"/>
              <a:t>GPT</a:t>
            </a:r>
          </a:p>
        </p:txBody>
      </p:sp>
      <p:sp>
        <p:nvSpPr>
          <p:cNvPr id="3" name="Content Placeholder 2">
            <a:extLst>
              <a:ext uri="{FF2B5EF4-FFF2-40B4-BE49-F238E27FC236}">
                <a16:creationId xmlns:a16="http://schemas.microsoft.com/office/drawing/2014/main" id="{611303A2-D995-53A0-690C-FBA247FC53F9}"/>
              </a:ext>
            </a:extLst>
          </p:cNvPr>
          <p:cNvSpPr>
            <a:spLocks noGrp="1"/>
          </p:cNvSpPr>
          <p:nvPr>
            <p:ph idx="1"/>
          </p:nvPr>
        </p:nvSpPr>
        <p:spPr/>
        <p:txBody>
          <a:bodyPr>
            <a:normAutofit fontScale="92500"/>
          </a:bodyPr>
          <a:lstStyle/>
          <a:p>
            <a:r>
              <a:rPr lang="en-GB" b="0" i="0" dirty="0">
                <a:solidFill>
                  <a:srgbClr val="292929"/>
                </a:solidFill>
                <a:effectLst/>
                <a:latin typeface="source-serif-pro"/>
              </a:rPr>
              <a:t>Generative Pre-trained Transformer (GPT) is a text generation deep learning model trained on the data available on the internet. It is used for question &amp; answers, text summary generation, machine translation, classification, code generation, and conversation AI.</a:t>
            </a:r>
            <a:br>
              <a:rPr lang="en-GB" dirty="0"/>
            </a:br>
            <a:r>
              <a:rPr lang="en-GB" b="0" i="0" dirty="0">
                <a:solidFill>
                  <a:srgbClr val="292929"/>
                </a:solidFill>
                <a:effectLst/>
                <a:latin typeface="source-serif-pro"/>
              </a:rPr>
              <a:t>The applications of GPT models are endless. Furthermore, you can even fine-tune them on specific data to create even better results (transfer learning). By using the “sauce” from GPT models, building NLP projects becomes a heck lot easier. Easier means you save time, money, and resources and ultimately you use the generalization (giant sample size) to get started without having to reinvent the wheel for general aspects of the language.</a:t>
            </a:r>
            <a:endParaRPr lang="en-GB" dirty="0"/>
          </a:p>
        </p:txBody>
      </p:sp>
    </p:spTree>
    <p:extLst>
      <p:ext uri="{BB962C8B-B14F-4D97-AF65-F5344CB8AC3E}">
        <p14:creationId xmlns:p14="http://schemas.microsoft.com/office/powerpoint/2010/main" val="17541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07F50-6F1E-3739-4C65-1AF448CADB78}"/>
              </a:ext>
            </a:extLst>
          </p:cNvPr>
          <p:cNvSpPr>
            <a:spLocks noGrp="1"/>
          </p:cNvSpPr>
          <p:nvPr>
            <p:ph type="title"/>
          </p:nvPr>
        </p:nvSpPr>
        <p:spPr/>
        <p:txBody>
          <a:bodyPr/>
          <a:lstStyle/>
          <a:p>
            <a:pPr algn="ctr"/>
            <a:r>
              <a:rPr lang="en-GB" dirty="0"/>
              <a:t>Resources</a:t>
            </a:r>
          </a:p>
        </p:txBody>
      </p:sp>
      <p:sp>
        <p:nvSpPr>
          <p:cNvPr id="3" name="Content Placeholder 2">
            <a:extLst>
              <a:ext uri="{FF2B5EF4-FFF2-40B4-BE49-F238E27FC236}">
                <a16:creationId xmlns:a16="http://schemas.microsoft.com/office/drawing/2014/main" id="{7A75EB1E-AF81-62E6-8CB5-357E89464A32}"/>
              </a:ext>
            </a:extLst>
          </p:cNvPr>
          <p:cNvSpPr>
            <a:spLocks noGrp="1"/>
          </p:cNvSpPr>
          <p:nvPr>
            <p:ph idx="1"/>
          </p:nvPr>
        </p:nvSpPr>
        <p:spPr/>
        <p:txBody>
          <a:bodyPr>
            <a:normAutofit/>
          </a:bodyPr>
          <a:lstStyle/>
          <a:p>
            <a:r>
              <a:rPr lang="en-GB" sz="1600" dirty="0">
                <a:latin typeface="Arial" panose="020B0604020202020204" pitchFamily="34" charset="0"/>
                <a:cs typeface="Arial" panose="020B0604020202020204" pitchFamily="34" charset="0"/>
                <a:hlinkClick r:id="rId2"/>
              </a:rPr>
              <a:t>A guide to using AI in the public sector (publishing.service.gov.uk)</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Global Risks Reports 2023, World economic forum </a:t>
            </a:r>
            <a:r>
              <a:rPr lang="en-GB" sz="1600" dirty="0">
                <a:latin typeface="Arial" panose="020B0604020202020204" pitchFamily="34" charset="0"/>
                <a:cs typeface="Arial" panose="020B0604020202020204" pitchFamily="34" charset="0"/>
                <a:hlinkClick r:id="rId3"/>
              </a:rPr>
              <a:t>Global Risks Report 2023 | World Economic Forum | World Economic Forum (weforum.org)</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Global Risks Report 2022, World Economic Forum </a:t>
            </a:r>
            <a:r>
              <a:rPr lang="en-GB" sz="1600" dirty="0">
                <a:latin typeface="Arial" panose="020B0604020202020204" pitchFamily="34" charset="0"/>
                <a:cs typeface="Arial" panose="020B0604020202020204" pitchFamily="34" charset="0"/>
                <a:hlinkClick r:id="rId4"/>
              </a:rPr>
              <a:t>Global Risks Report 2022 | World Economic Forum | World Economic Forum (weforum.org)</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Global Risks Report 2021, World Economic Forum </a:t>
            </a:r>
            <a:r>
              <a:rPr lang="en-GB" sz="1600" dirty="0">
                <a:latin typeface="Arial" panose="020B0604020202020204" pitchFamily="34" charset="0"/>
                <a:cs typeface="Arial" panose="020B0604020202020204" pitchFamily="34" charset="0"/>
                <a:hlinkClick r:id="rId5"/>
              </a:rPr>
              <a:t>Global Risks Report 2021 | World Economic Forum | World Economic Forum (weforum.org)</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Marsh Global Risk Report 2022, </a:t>
            </a:r>
            <a:r>
              <a:rPr lang="en-GB" sz="1600" dirty="0">
                <a:latin typeface="Arial" panose="020B0604020202020204" pitchFamily="34" charset="0"/>
                <a:cs typeface="Arial" panose="020B0604020202020204" pitchFamily="34" charset="0"/>
                <a:hlinkClick r:id="rId6"/>
              </a:rPr>
              <a:t>Global Risk Report 2022 | Marsh</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Zurich Global Risk Report 2023, </a:t>
            </a:r>
            <a:r>
              <a:rPr lang="en-GB" sz="1600" dirty="0">
                <a:latin typeface="Arial" panose="020B0604020202020204" pitchFamily="34" charset="0"/>
                <a:cs typeface="Arial" panose="020B0604020202020204" pitchFamily="34" charset="0"/>
                <a:hlinkClick r:id="rId7"/>
              </a:rPr>
              <a:t>The Global Risks Report 2023 - 18th Edition - Today's Crisis, Tomorrow's Catastrophes | Zurich Insurance</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ea typeface="Calibri" panose="020F0502020204030204" pitchFamily="34" charset="0"/>
                <a:cs typeface="Arial" panose="020B0604020202020204" pitchFamily="34" charset="0"/>
              </a:rPr>
              <a:t>RMP, </a:t>
            </a:r>
            <a:r>
              <a:rPr lang="en-GB" sz="1600" dirty="0">
                <a:latin typeface="Arial" panose="020B0604020202020204" pitchFamily="34" charset="0"/>
                <a:cs typeface="Arial" panose="020B0604020202020204" pitchFamily="34" charset="0"/>
                <a:hlinkClick r:id="rId8"/>
              </a:rPr>
              <a:t>The battle of the AIs: artificial intelligence vs academic integrity &gt; Risk Management Partners (rmpartners.co.uk)</a:t>
            </a:r>
            <a:endParaRPr lang="en-GB" sz="1600" dirty="0">
              <a:latin typeface="Arial" panose="020B060402020202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430751187"/>
      </p:ext>
    </p:extLst>
  </p:cSld>
  <p:clrMapOvr>
    <a:masterClrMapping/>
  </p:clrMapOvr>
</p:sld>
</file>

<file path=ppt/theme/theme1.xml><?xml version="1.0" encoding="utf-8"?>
<a:theme xmlns:a="http://schemas.openxmlformats.org/drawingml/2006/main" name="Office Theme">
  <a:themeElements>
    <a:clrScheme name="FRIC 1">
      <a:dk1>
        <a:srgbClr val="000000"/>
      </a:dk1>
      <a:lt1>
        <a:srgbClr val="FFFFFF"/>
      </a:lt1>
      <a:dk2>
        <a:srgbClr val="BFC0BE"/>
      </a:dk2>
      <a:lt2>
        <a:srgbClr val="E7E6E6"/>
      </a:lt2>
      <a:accent1>
        <a:srgbClr val="F0E83C"/>
      </a:accent1>
      <a:accent2>
        <a:srgbClr val="D8262B"/>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1656</TotalTime>
  <Words>343</Words>
  <Application>Microsoft Office PowerPoint</Application>
  <PresentationFormat>On-screen Show (4:3)</PresentationFormat>
  <Paragraphs>22</Paragraphs>
  <Slides>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source-serif-pro</vt:lpstr>
      <vt:lpstr>Arial</vt:lpstr>
      <vt:lpstr>Calibri</vt:lpstr>
      <vt:lpstr>Century Gothic</vt:lpstr>
      <vt:lpstr>Palatino Linotype</vt:lpstr>
      <vt:lpstr>Office Theme</vt:lpstr>
      <vt:lpstr>Custom Design</vt:lpstr>
      <vt:lpstr>PowerPoint Presentation</vt:lpstr>
      <vt:lpstr>Evolution </vt:lpstr>
      <vt:lpstr>GPT</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Sue Nugent</cp:lastModifiedBy>
  <cp:revision>128</cp:revision>
  <cp:lastPrinted>2019-11-07T13:47:40Z</cp:lastPrinted>
  <dcterms:created xsi:type="dcterms:W3CDTF">2017-05-12T14:32:49Z</dcterms:created>
  <dcterms:modified xsi:type="dcterms:W3CDTF">2025-04-17T14:49:10Z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ba6fb63-50cb-46c6-8f20-172c4895c3e6_Enabled">
    <vt:lpwstr>true</vt:lpwstr>
  </property>
  <property fmtid="{D5CDD505-2E9C-101B-9397-08002B2CF9AE}" pid="3" name="MSIP_Label_dba6fb63-50cb-46c6-8f20-172c4895c3e6_SetDate">
    <vt:lpwstr>2025-01-31T17:17:58Z</vt:lpwstr>
  </property>
  <property fmtid="{D5CDD505-2E9C-101B-9397-08002B2CF9AE}" pid="4" name="MSIP_Label_dba6fb63-50cb-46c6-8f20-172c4895c3e6_Method">
    <vt:lpwstr>Privileged</vt:lpwstr>
  </property>
  <property fmtid="{D5CDD505-2E9C-101B-9397-08002B2CF9AE}" pid="5" name="MSIP_Label_dba6fb63-50cb-46c6-8f20-172c4895c3e6_Name">
    <vt:lpwstr>Business Confidential</vt:lpwstr>
  </property>
  <property fmtid="{D5CDD505-2E9C-101B-9397-08002B2CF9AE}" pid="6" name="MSIP_Label_dba6fb63-50cb-46c6-8f20-172c4895c3e6_SiteId">
    <vt:lpwstr>67534d14-a175-4185-a10b-c70523a39b26</vt:lpwstr>
  </property>
  <property fmtid="{D5CDD505-2E9C-101B-9397-08002B2CF9AE}" pid="7" name="MSIP_Label_dba6fb63-50cb-46c6-8f20-172c4895c3e6_ActionId">
    <vt:lpwstr>a156cd22-898b-45e6-9ac6-4f1cc0c4c525</vt:lpwstr>
  </property>
  <property fmtid="{D5CDD505-2E9C-101B-9397-08002B2CF9AE}" pid="8" name="MSIP_Label_dba6fb63-50cb-46c6-8f20-172c4895c3e6_ContentBits">
    <vt:lpwstr>0</vt:lpwstr>
  </property>
</Properties>
</file>