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60" r:id="rId1"/>
    <p:sldMasterId id="2147483664" r:id="rId2"/>
  </p:sldMasterIdLst>
  <p:notesMasterIdLst>
    <p:notesMasterId r:id="rId26"/>
  </p:notesMasterIdLst>
  <p:sldIdLst>
    <p:sldId id="300" r:id="rId3"/>
    <p:sldId id="297" r:id="rId4"/>
    <p:sldId id="298" r:id="rId5"/>
    <p:sldId id="306" r:id="rId6"/>
    <p:sldId id="307" r:id="rId7"/>
    <p:sldId id="308" r:id="rId8"/>
    <p:sldId id="309" r:id="rId9"/>
    <p:sldId id="310" r:id="rId10"/>
    <p:sldId id="313" r:id="rId11"/>
    <p:sldId id="312" r:id="rId12"/>
    <p:sldId id="302" r:id="rId13"/>
    <p:sldId id="314" r:id="rId14"/>
    <p:sldId id="420" r:id="rId15"/>
    <p:sldId id="421" r:id="rId16"/>
    <p:sldId id="422" r:id="rId17"/>
    <p:sldId id="303" r:id="rId18"/>
    <p:sldId id="407" r:id="rId19"/>
    <p:sldId id="412" r:id="rId20"/>
    <p:sldId id="408" r:id="rId21"/>
    <p:sldId id="409" r:id="rId22"/>
    <p:sldId id="415" r:id="rId23"/>
    <p:sldId id="414" r:id="rId24"/>
    <p:sldId id="41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D3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38"/>
    <p:restoredTop sz="77578" autoAdjust="0"/>
  </p:normalViewPr>
  <p:slideViewPr>
    <p:cSldViewPr snapToGrid="0" snapToObjects="1">
      <p:cViewPr varScale="1">
        <p:scale>
          <a:sx n="78" d="100"/>
          <a:sy n="78" d="100"/>
        </p:scale>
        <p:origin x="1350" y="29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1A9CC-D9D4-EC4B-80E2-D9FA3D8649C1}" type="datetimeFigureOut">
              <a:rPr lang="en-US" smtClean="0"/>
              <a:t>4/17/2025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4E62C-6F94-414E-950D-96E4AC31D061}" type="slidenum">
              <a:rPr lang="en-US" smtClean="0"/>
              <a:t>‹#›</a:t>
            </a:fld>
            <a:endParaRPr lang="en-US" dirty="0"/>
          </a:p>
        </p:txBody>
      </p:sp>
    </p:spTree>
    <p:extLst>
      <p:ext uri="{BB962C8B-B14F-4D97-AF65-F5344CB8AC3E}">
        <p14:creationId xmlns:p14="http://schemas.microsoft.com/office/powerpoint/2010/main" val="51431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v.uk/government/publications/public-sector-fraud-authority-202324-delivery/public-sector-fraud-authority-202324-delivery-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assets.publishing.service.gov.uk/media/5a81d04640f0b62305b90f2e/2017-09-06_Cross_Government_Fraud_Landscape_Annual_Report_final.pdf"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cps.gov.uk/cps/news/gang-conspirators-have-been-sentenced-stealing-train-track-rails" TargetMode="External"/><Relationship Id="rId13" Type="http://schemas.openxmlformats.org/officeDocument/2006/relationships/hyperlink" Target="https://www.cps.gov.uk/cps/news/specialist-cps-team-involved-uks-largest-bitcoin-seizure" TargetMode="External"/><Relationship Id="rId3" Type="http://schemas.openxmlformats.org/officeDocument/2006/relationships/hyperlink" Target="https://www.bbc.co.uk/news/uk-england-gloucestershire-44684268" TargetMode="External"/><Relationship Id="rId7" Type="http://schemas.openxmlformats.org/officeDocument/2006/relationships/hyperlink" Target="https://www.cps.gov.uk/cps/news/banking-fraudster-sentenced" TargetMode="External"/><Relationship Id="rId12" Type="http://schemas.openxmlformats.org/officeDocument/2006/relationships/hyperlink" Target="https://www.cps.gov.uk/cps/news/updated-sentence-houseboat-tycoon-convicted-multi-million-pound-fraudulent-sale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cps.gov.uk/crime-type/fraud-and-economic-crime" TargetMode="External"/><Relationship Id="rId11" Type="http://schemas.openxmlformats.org/officeDocument/2006/relationships/hyperlink" Target="https://www.cps.gov.uk/cps/news/members-britains-biggest-benefit-fraud-gang-jailed-combined-total-more-25-years" TargetMode="External"/><Relationship Id="rId5" Type="http://schemas.openxmlformats.org/officeDocument/2006/relationships/hyperlink" Target="https://www.bbc.co.uk/news/uk-england-northamptonshire-68513724" TargetMode="External"/><Relationship Id="rId15" Type="http://schemas.openxmlformats.org/officeDocument/2006/relationships/hyperlink" Target="https://www.cps.gov.uk/cps/news/criminals-who-laundered-fraudulently-obtained-life-savings-ps12-million-shares-scam" TargetMode="External"/><Relationship Id="rId10" Type="http://schemas.openxmlformats.org/officeDocument/2006/relationships/hyperlink" Target="https://www.cps.gov.uk/cps/news/two-money-laundering-cash-couriers-sentenced-part-transporting-ps104m-criminal-cash-out-uk" TargetMode="External"/><Relationship Id="rId4" Type="http://schemas.openxmlformats.org/officeDocument/2006/relationships/hyperlink" Target="https://www.gov.uk/government/publications/national-fraud-initiative-case-studies/nfi-public-sector-case-studies" TargetMode="External"/><Relationship Id="rId9" Type="http://schemas.openxmlformats.org/officeDocument/2006/relationships/hyperlink" Target="https://www.cps.gov.uk/cps/news/tamworth-women-jailed-after-defrauding-ps634000-beneficiaries-wills" TargetMode="External"/><Relationship Id="rId14" Type="http://schemas.openxmlformats.org/officeDocument/2006/relationships/hyperlink" Target="https://www.cps.gov.uk/cps/news/former-council-employee-jailed-after-roofing-work-fraud-0"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legislation.gov.uk/ukpga/2006/35/section/6" TargetMode="External"/><Relationship Id="rId13" Type="http://schemas.openxmlformats.org/officeDocument/2006/relationships/hyperlink" Target="https://www.legislation.gov.uk/ukpga/2006/35/crossheading/obtaining-services-dishonestly" TargetMode="External"/><Relationship Id="rId3" Type="http://schemas.openxmlformats.org/officeDocument/2006/relationships/hyperlink" Target="https://www.legislation.gov.uk/ukpga/2006/35/section/1" TargetMode="External"/><Relationship Id="rId7" Type="http://schemas.openxmlformats.org/officeDocument/2006/relationships/hyperlink" Target="https://www.legislation.gov.uk/ukpga/2006/35/section/5" TargetMode="External"/><Relationship Id="rId12" Type="http://schemas.openxmlformats.org/officeDocument/2006/relationships/hyperlink" Target="https://www.legislation.gov.uk/ukpga/2006/35/section/1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legislation.gov.uk/ukpga/2006/35/section/4" TargetMode="External"/><Relationship Id="rId11" Type="http://schemas.openxmlformats.org/officeDocument/2006/relationships/hyperlink" Target="https://www.legislation.gov.uk/ukpga/2006/35/section/9" TargetMode="External"/><Relationship Id="rId5" Type="http://schemas.openxmlformats.org/officeDocument/2006/relationships/hyperlink" Target="https://www.legislation.gov.uk/ukpga/2006/35/section/3" TargetMode="External"/><Relationship Id="rId10" Type="http://schemas.openxmlformats.org/officeDocument/2006/relationships/hyperlink" Target="https://www.legislation.gov.uk/ukpga/2006/35/section/8" TargetMode="External"/><Relationship Id="rId4" Type="http://schemas.openxmlformats.org/officeDocument/2006/relationships/hyperlink" Target="https://www.legislation.gov.uk/ukpga/2006/35/section/2" TargetMode="External"/><Relationship Id="rId9" Type="http://schemas.openxmlformats.org/officeDocument/2006/relationships/hyperlink" Target="https://www.legislation.gov.uk/ukpga/2006/35/section/7" TargetMode="External"/><Relationship Id="rId14" Type="http://schemas.openxmlformats.org/officeDocument/2006/relationships/hyperlink" Target="https://www.legislation.gov.uk/ukpga/2006/35/section/11"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mpraise.com/blog/what-is-psychological-safety-and-why-is-it-the-key-to-great-teamwor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United_States_Environmental_Protection_Agency"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n.wikipedia.org/wiki/Clean_Air_Act_(United_State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United_States_Environmental_Protection_Agenc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ipedia.org/wiki/Clean_Air_Act_(United_Stat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overnment/collections/national-fraud-initiativ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HM government – The Orange</a:t>
            </a:r>
            <a:r>
              <a:rPr lang="en-GB" baseline="0" dirty="0"/>
              <a:t> Book: </a:t>
            </a:r>
            <a:r>
              <a:rPr lang="en-GB" b="1" dirty="0"/>
              <a:t>Principle A </a:t>
            </a:r>
            <a:r>
              <a:rPr lang="en-GB" dirty="0"/>
              <a:t>–risk management shall be an essential part of governance and leadership and fundamental to how the organisation is directed, managed and controlled at all levels.</a:t>
            </a:r>
            <a:endParaRPr lang="en-GB" baseline="0" dirty="0"/>
          </a:p>
          <a:p>
            <a:endParaRPr lang="en-GB" dirty="0"/>
          </a:p>
        </p:txBody>
      </p:sp>
      <p:sp>
        <p:nvSpPr>
          <p:cNvPr id="4" name="Slide Number Placeholder 3"/>
          <p:cNvSpPr>
            <a:spLocks noGrp="1"/>
          </p:cNvSpPr>
          <p:nvPr>
            <p:ph type="sldNum" sz="quarter" idx="5"/>
          </p:nvPr>
        </p:nvSpPr>
        <p:spPr/>
        <p:txBody>
          <a:bodyPr/>
          <a:lstStyle/>
          <a:p>
            <a:fld id="{ACE4E62C-6F94-414E-950D-96E4AC31D061}" type="slidenum">
              <a:rPr lang="en-US" smtClean="0"/>
              <a:t>1</a:t>
            </a:fld>
            <a:endParaRPr lang="en-US" dirty="0"/>
          </a:p>
        </p:txBody>
      </p:sp>
    </p:spTree>
    <p:extLst>
      <p:ext uri="{BB962C8B-B14F-4D97-AF65-F5344CB8AC3E}">
        <p14:creationId xmlns:p14="http://schemas.microsoft.com/office/powerpoint/2010/main" val="4237100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7654A-A274-4BF4-FB95-662156DB3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4745A-A1F3-535D-5948-985A5FE68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A4ED7B-B989-666E-94B8-6B22ABC3FF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US" dirty="0"/>
              <a:t>Institute of Internal Audit three lines of assurance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C37E4D23-E673-A010-7EA9-074AD0FA5469}"/>
              </a:ext>
            </a:extLst>
          </p:cNvPr>
          <p:cNvSpPr>
            <a:spLocks noGrp="1"/>
          </p:cNvSpPr>
          <p:nvPr>
            <p:ph type="sldNum" sz="quarter" idx="5"/>
          </p:nvPr>
        </p:nvSpPr>
        <p:spPr/>
        <p:txBody>
          <a:bodyPr/>
          <a:lstStyle/>
          <a:p>
            <a:fld id="{ACE4E62C-6F94-414E-950D-96E4AC31D061}" type="slidenum">
              <a:rPr lang="en-US" smtClean="0"/>
              <a:t>10</a:t>
            </a:fld>
            <a:endParaRPr lang="en-US" dirty="0"/>
          </a:p>
        </p:txBody>
      </p:sp>
    </p:spTree>
    <p:extLst>
      <p:ext uri="{BB962C8B-B14F-4D97-AF65-F5344CB8AC3E}">
        <p14:creationId xmlns:p14="http://schemas.microsoft.com/office/powerpoint/2010/main" val="146128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Public Sector Fraud Authority 2023/24 Delivery (HTML) - GOV.UK (www.gov.uk)</a:t>
            </a:r>
            <a:endParaRPr lang="en-GB" dirty="0"/>
          </a:p>
          <a:p>
            <a:endParaRPr lang="en-GB" dirty="0"/>
          </a:p>
          <a:p>
            <a:r>
              <a:rPr lang="en-GB" dirty="0">
                <a:hlinkClick r:id="rId4"/>
              </a:rPr>
              <a:t>2017-09-06_Cross_Government_Fraud_Landscape_Annual_Report_final.pdf (publishing.service.gov.uk)</a:t>
            </a:r>
            <a:endParaRPr lang="en-GB" dirty="0"/>
          </a:p>
          <a:p>
            <a:endParaRPr lang="en-GB" dirty="0"/>
          </a:p>
        </p:txBody>
      </p:sp>
      <p:sp>
        <p:nvSpPr>
          <p:cNvPr id="4" name="Slide Number Placeholder 3"/>
          <p:cNvSpPr>
            <a:spLocks noGrp="1"/>
          </p:cNvSpPr>
          <p:nvPr>
            <p:ph type="sldNum" sz="quarter" idx="5"/>
          </p:nvPr>
        </p:nvSpPr>
        <p:spPr/>
        <p:txBody>
          <a:bodyPr/>
          <a:lstStyle/>
          <a:p>
            <a:fld id="{ACE4E62C-6F94-414E-950D-96E4AC31D061}" type="slidenum">
              <a:rPr lang="en-US" smtClean="0"/>
              <a:t>11</a:t>
            </a:fld>
            <a:endParaRPr lang="en-US" dirty="0"/>
          </a:p>
        </p:txBody>
      </p:sp>
    </p:spTree>
    <p:extLst>
      <p:ext uri="{BB962C8B-B14F-4D97-AF65-F5344CB8AC3E}">
        <p14:creationId xmlns:p14="http://schemas.microsoft.com/office/powerpoint/2010/main" val="244683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895E7-8A8A-A5D4-D61B-A75C894D83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9911F-73F0-3DAE-DCAB-1DE0DE3FC6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E9EC3-40A8-E1D4-2A32-9E8E30BCB7F1}"/>
              </a:ext>
            </a:extLst>
          </p:cNvPr>
          <p:cNvSpPr>
            <a:spLocks noGrp="1"/>
          </p:cNvSpPr>
          <p:nvPr>
            <p:ph type="body" idx="1"/>
          </p:nvPr>
        </p:nvSpPr>
        <p:spPr/>
        <p:txBody>
          <a:bodyPr/>
          <a:lstStyle/>
          <a:p>
            <a:pPr rtl="0"/>
            <a:r>
              <a:rPr lang="en-GB" dirty="0">
                <a:effectLst/>
              </a:rPr>
              <a:t>Stewart Edgar oversaw a tender process in which </a:t>
            </a:r>
            <a:r>
              <a:rPr lang="en-GB" b="1" dirty="0">
                <a:effectLst/>
                <a:hlinkClick r:id="rId3" tooltip="https://www.bbc.co.uk/news/uk-england-gloucestershire-44684268"/>
              </a:rPr>
              <a:t>a Gloucestershire Fire and Rescue Service Land Rover was sold</a:t>
            </a:r>
            <a:r>
              <a:rPr lang="en-GB" dirty="0">
                <a:effectLst/>
              </a:rPr>
              <a:t> for far less than its £5,000-£8,000 value.</a:t>
            </a:r>
          </a:p>
          <a:p>
            <a:pPr rtl="0"/>
            <a:r>
              <a:rPr lang="en-GB" dirty="0">
                <a:effectLst/>
              </a:rPr>
              <a:t>He then "went on to purchase the vehicle from the successful bidder", Gloucestershire County Council said.</a:t>
            </a:r>
          </a:p>
          <a:p>
            <a:pPr rtl="0"/>
            <a:r>
              <a:rPr lang="en-GB" dirty="0">
                <a:effectLst/>
              </a:rPr>
              <a:t>The authority released the information saying it wanted to be "transparent".</a:t>
            </a:r>
          </a:p>
          <a:p>
            <a:pPr rtl="0"/>
            <a:r>
              <a:rPr lang="en-GB" dirty="0">
                <a:effectLst/>
              </a:rPr>
              <a:t>"The internal audit investigation identified poor judgement by the chief fire officer in not recognising the significance of his interest in acquiring a vehicle he'd had oversight of the disposal process for," said council chief Pete </a:t>
            </a:r>
            <a:r>
              <a:rPr lang="en-GB" dirty="0" err="1">
                <a:effectLst/>
              </a:rPr>
              <a:t>Bungard</a:t>
            </a:r>
            <a:r>
              <a:rPr lang="en-GB" dirty="0">
                <a:effectLst/>
              </a:rPr>
              <a:t>.</a:t>
            </a:r>
          </a:p>
          <a:p>
            <a:pPr rtl="0"/>
            <a:r>
              <a:rPr lang="en-GB" dirty="0">
                <a:effectLst/>
              </a:rPr>
              <a:t>The council revealed that:</a:t>
            </a:r>
          </a:p>
          <a:p>
            <a:pPr rtl="0">
              <a:buFont typeface="Arial" panose="020B0604020202020204" pitchFamily="34" charset="0"/>
              <a:buChar char="•"/>
            </a:pPr>
            <a:r>
              <a:rPr lang="en-GB" dirty="0">
                <a:effectLst/>
              </a:rPr>
              <a:t>A 15-year-old Land Rover Discovery was put up for disposal via a formal tender process to an approved list of companies</a:t>
            </a:r>
            <a:endParaRPr lang="en-GB" dirty="0"/>
          </a:p>
          <a:p>
            <a:pPr rtl="0">
              <a:buFont typeface="Arial" panose="020B0604020202020204" pitchFamily="34" charset="0"/>
              <a:buChar char="•"/>
            </a:pPr>
            <a:r>
              <a:rPr lang="en-GB" dirty="0">
                <a:effectLst/>
              </a:rPr>
              <a:t>A bid of £500 was accepted and a second, higher bid which missed the tender deadline, was not considered</a:t>
            </a:r>
            <a:endParaRPr lang="en-GB" dirty="0"/>
          </a:p>
          <a:p>
            <a:pPr rtl="0">
              <a:buFont typeface="Arial" panose="020B0604020202020204" pitchFamily="34" charset="0"/>
              <a:buChar char="•"/>
            </a:pPr>
            <a:r>
              <a:rPr lang="en-GB" dirty="0">
                <a:effectLst/>
              </a:rPr>
              <a:t>However, in another vehicle sale late bids were received and accepted</a:t>
            </a:r>
            <a:endParaRPr lang="en-GB" dirty="0"/>
          </a:p>
          <a:p>
            <a:pPr rtl="0">
              <a:buFont typeface="Arial" panose="020B0604020202020204" pitchFamily="34" charset="0"/>
              <a:buChar char="•"/>
            </a:pPr>
            <a:r>
              <a:rPr lang="en-GB" dirty="0">
                <a:effectLst/>
              </a:rPr>
              <a:t>Having accepted the £500 bid, Mr Edgar went on to buy the vehicle from the successful bidder</a:t>
            </a:r>
            <a:endParaRPr lang="en-GB" dirty="0"/>
          </a:p>
          <a:p>
            <a:pPr rtl="0">
              <a:buFont typeface="Arial" panose="020B0604020202020204" pitchFamily="34" charset="0"/>
              <a:buChar char="•"/>
            </a:pPr>
            <a:r>
              <a:rPr lang="en-GB" dirty="0">
                <a:effectLst/>
              </a:rPr>
              <a:t>He has offered to return the vehicle to ensure the council does not suffer a financial loss</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Examples of Fraud – National Fraud Initiative (NFI) – Cabinet Office</a:t>
            </a:r>
          </a:p>
          <a:p>
            <a:pPr>
              <a:lnSpc>
                <a:spcPct val="107000"/>
              </a:lnSpc>
              <a:spcAft>
                <a:spcPts val="800"/>
              </a:spcAft>
            </a:pPr>
            <a:r>
              <a:rPr lang="en-GB" sz="18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4"/>
              </a:rPr>
              <a:t>NFI: public sector case studies and testimonials - GOV.UK (www.gov.uk)</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1500"/>
              </a:spcBef>
              <a:spcAft>
                <a:spcPts val="1500"/>
              </a:spcAft>
            </a:pPr>
            <a:r>
              <a:rPr lang="en-GB" sz="1800" b="1" kern="0" dirty="0">
                <a:solidFill>
                  <a:srgbClr val="0B0C0C"/>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Birmingham City Council </a:t>
            </a:r>
            <a:endParaRPr lang="en-GB"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1500"/>
              </a:spcBef>
              <a:spcAft>
                <a:spcPts val="1500"/>
              </a:spcAft>
            </a:pPr>
            <a:r>
              <a:rPr lang="en-GB" sz="1800" kern="0" dirty="0">
                <a:solidFill>
                  <a:srgbClr val="0B0C0C"/>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 Payroll report identified an employee who had joined Birmingham City Council but also held a casual role as bank staff at a local NHS Trust. The report highlighted that the salary for the casual role was higher than would be expected. Initial enquiries established that the employee was working full time for both organisations. An investigation found that both roles were being undertaken whilst working at home, allowing the fraudulent claims to be made. It also identified a period where the individual had worked for one organisation whilst claiming to be unfit for work at the other. The employee was dismissed from both roles. Recovery of the salary paid by the Council, which was in excess of £16,500, is being pursued.</a:t>
            </a:r>
            <a:endParaRPr lang="en-GB"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1500"/>
              </a:spcBef>
              <a:spcAft>
                <a:spcPts val="1500"/>
              </a:spcAft>
            </a:pPr>
            <a:r>
              <a:rPr lang="en-GB" sz="1800" b="1" kern="0" dirty="0">
                <a:solidFill>
                  <a:srgbClr val="0B0C0C"/>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Anonymous </a:t>
            </a:r>
            <a:endParaRPr lang="en-GB"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1500"/>
              </a:spcBef>
              <a:spcAft>
                <a:spcPts val="1500"/>
              </a:spcAft>
            </a:pPr>
            <a:r>
              <a:rPr lang="en-GB" sz="1800" kern="0" dirty="0">
                <a:solidFill>
                  <a:srgbClr val="0B0C0C"/>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 County Council is in the process of recovering a £30,000 overpayment of salary after the NFI identified an individual who appeared to be employed by two different local authorities, both on a full-time basis. The investigation established that the individual had applied and been offered a job at one authority, however they did not accept or start employment. Despite this, they were set up on the payroll and monthly payments were made. The individual did not query the payments. This was not picked up by internal controls due in part to the fact that the role was in a team managed by the NHS but funded by the council.</a:t>
            </a:r>
            <a:endParaRPr lang="en-GB"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fontAlgn="base">
              <a:lnSpc>
                <a:spcPts val="1800"/>
              </a:lnSpc>
              <a:spcAft>
                <a:spcPts val="600"/>
              </a:spcAft>
            </a:pPr>
            <a:r>
              <a:rPr lang="en-GB" sz="1800" u="sng" dirty="0">
                <a:solidFill>
                  <a:srgbClr val="000000"/>
                </a:solidFill>
                <a:effectLst/>
                <a:highlight>
                  <a:srgbClr val="FFFFFF"/>
                </a:highlight>
                <a:latin typeface="Times New Roman" panose="02020603050405020304" pitchFamily="18" charset="0"/>
                <a:ea typeface="Times New Roman" panose="02020603050405020304" pitchFamily="18" charset="0"/>
                <a:hlinkClick r:id="rId5"/>
              </a:rPr>
              <a:t>Nick Adderley facing second criminal inquiry - BBC News</a:t>
            </a:r>
            <a:endParaRPr lang="en-GB" sz="1800" dirty="0">
              <a:effectLst/>
              <a:highlight>
                <a:srgbClr val="FFFFFF"/>
              </a:highlight>
              <a:latin typeface="Times New Roman" panose="02020603050405020304" pitchFamily="18" charset="0"/>
              <a:ea typeface="Times New Roman" panose="02020603050405020304" pitchFamily="18" charset="0"/>
            </a:endParaRPr>
          </a:p>
          <a:p>
            <a:pPr fontAlgn="base"/>
            <a:r>
              <a:rPr lang="en-GB" sz="1800" b="1" dirty="0">
                <a:solidFill>
                  <a:srgbClr val="141414"/>
                </a:solidFill>
                <a:effectLst/>
                <a:highlight>
                  <a:srgbClr val="FFFFFF"/>
                </a:highlight>
                <a:latin typeface="inherit"/>
                <a:ea typeface="Times New Roman" panose="02020603050405020304" pitchFamily="18" charset="0"/>
                <a:cs typeface="Helvetica" panose="020B0604020202020204" pitchFamily="34" charset="0"/>
              </a:rPr>
              <a:t>Northamptonshire's suspended chief constable is facing a second criminal inquiry, it has emerged.</a:t>
            </a:r>
            <a:endParaRPr lang="en-GB" sz="1800" dirty="0">
              <a:effectLst/>
              <a:highlight>
                <a:srgbClr val="FFFFFF"/>
              </a:highlight>
              <a:latin typeface="Times New Roman" panose="02020603050405020304" pitchFamily="18" charset="0"/>
              <a:ea typeface="Times New Roman" panose="02020603050405020304" pitchFamily="18" charset="0"/>
            </a:endParaRPr>
          </a:p>
          <a:p>
            <a:pPr fontAlgn="base"/>
            <a:r>
              <a:rPr lang="en-GB" sz="1800" dirty="0">
                <a:solidFill>
                  <a:srgbClr val="141414"/>
                </a:solidFill>
                <a:effectLst/>
                <a:highlight>
                  <a:srgbClr val="FFFF00"/>
                </a:highlight>
                <a:latin typeface="Helvetica" panose="020B0604020202020204" pitchFamily="34" charset="0"/>
                <a:ea typeface="Times New Roman" panose="02020603050405020304" pitchFamily="18" charset="0"/>
              </a:rPr>
              <a:t>Nick Adderley is under investigation at his former force, Staffordshire Police, over allegations of fraud in relation to the maintenance of police vehicles.</a:t>
            </a:r>
            <a:endParaRPr lang="en-GB" sz="1800" dirty="0">
              <a:effectLst/>
              <a:highlight>
                <a:srgbClr val="FFFFFF"/>
              </a:highlight>
              <a:latin typeface="Times New Roman" panose="02020603050405020304" pitchFamily="18" charset="0"/>
              <a:ea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Bef>
                <a:spcPts val="1500"/>
              </a:spcBef>
              <a:spcAft>
                <a:spcPts val="1500"/>
              </a:spcAft>
            </a:pPr>
            <a:r>
              <a:rPr lang="en-GB" sz="1800" kern="0" dirty="0">
                <a:solidFill>
                  <a:srgbClr val="0B0C0C"/>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Northamptonshire Police will work hard to rebuild public trust and confidence after the dismissal of Chief Constable Nick Adderley, who has been found to have committed gross misconduct.</a:t>
            </a:r>
            <a:endParaRPr lang="en-GB"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1500"/>
              </a:spcBef>
              <a:spcAft>
                <a:spcPts val="1500"/>
              </a:spcAft>
            </a:pPr>
            <a:r>
              <a:rPr lang="en-GB" sz="1800" kern="0" dirty="0">
                <a:solidFill>
                  <a:srgbClr val="0B0C0C"/>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This morning (Friday 21 June), an independent panel decided that Chief Constable Nick Adderley had breached the standards of honesty and integrity and should be dismissed without notice and placed on the policing barred list.</a:t>
            </a:r>
            <a:endParaRPr lang="en-GB"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Banking fake applications and pension claims £178k</a:t>
            </a:r>
          </a:p>
          <a:p>
            <a:pPr marL="171450" indent="-171450">
              <a:buFont typeface="Arial" panose="020B0604020202020204" pitchFamily="34" charset="0"/>
              <a:buChar char="•"/>
            </a:pPr>
            <a:r>
              <a:rPr lang="en-GB" dirty="0"/>
              <a:t>Stealing train tracks </a:t>
            </a:r>
          </a:p>
          <a:p>
            <a:pPr marL="171450" indent="-171450">
              <a:buFont typeface="Arial" panose="020B0604020202020204" pitchFamily="34" charset="0"/>
              <a:buChar char="•"/>
            </a:pPr>
            <a:r>
              <a:rPr lang="en-GB" dirty="0"/>
              <a:t>Wills beneficiary £634k (money intended for cancer charities)</a:t>
            </a:r>
          </a:p>
          <a:p>
            <a:pPr marL="171450" indent="-171450">
              <a:buFont typeface="Arial" panose="020B0604020202020204" pitchFamily="34" charset="0"/>
              <a:buChar char="•"/>
            </a:pPr>
            <a:r>
              <a:rPr lang="en-GB" dirty="0"/>
              <a:t>Money laundering (cash couriers) £104m </a:t>
            </a:r>
          </a:p>
          <a:p>
            <a:pPr marL="171450" indent="-171450">
              <a:buFont typeface="Arial" panose="020B0604020202020204" pitchFamily="34" charset="0"/>
              <a:buChar char="•"/>
            </a:pPr>
            <a:r>
              <a:rPr lang="en-GB" dirty="0"/>
              <a:t>Universal credit benefit fraud gang £53m</a:t>
            </a:r>
          </a:p>
          <a:p>
            <a:pPr marL="171450" indent="-171450">
              <a:buFont typeface="Arial" panose="020B0604020202020204" pitchFamily="34" charset="0"/>
              <a:buChar char="•"/>
            </a:pPr>
            <a:r>
              <a:rPr lang="en-GB" dirty="0"/>
              <a:t>Houseboat fraudulent sales £3.5m</a:t>
            </a:r>
          </a:p>
          <a:p>
            <a:pPr marL="171450" indent="-171450">
              <a:buFont typeface="Arial" panose="020B0604020202020204" pitchFamily="34" charset="0"/>
              <a:buChar char="•"/>
            </a:pPr>
            <a:r>
              <a:rPr lang="en-GB" dirty="0"/>
              <a:t>Roofing work false claims £88k </a:t>
            </a:r>
          </a:p>
          <a:p>
            <a:pPr marL="171450" indent="-171450">
              <a:buFont typeface="Arial" panose="020B0604020202020204" pitchFamily="34" charset="0"/>
              <a:buChar char="•"/>
            </a:pPr>
            <a:r>
              <a:rPr lang="en-GB" dirty="0"/>
              <a:t>Life savings £12m</a:t>
            </a:r>
          </a:p>
          <a:p>
            <a:pPr marL="171450" indent="-171450">
              <a:buFont typeface="Arial" panose="020B0604020202020204" pitchFamily="34" charset="0"/>
              <a:buChar char="•"/>
            </a:pPr>
            <a:r>
              <a:rPr lang="en-GB" dirty="0"/>
              <a:t>False injury claims</a:t>
            </a:r>
          </a:p>
          <a:p>
            <a:pPr algn="l"/>
            <a:endParaRPr lang="en-GB" dirty="0">
              <a:hlinkClick r:id="rId6"/>
            </a:endParaRPr>
          </a:p>
          <a:p>
            <a:pPr algn="l"/>
            <a:endParaRPr lang="en-GB" dirty="0">
              <a:hlinkClick r:id="rId6"/>
            </a:endParaRPr>
          </a:p>
          <a:p>
            <a:pPr algn="l"/>
            <a:endParaRPr lang="en-GB" dirty="0">
              <a:hlinkClick r:id="rId6"/>
            </a:endParaRPr>
          </a:p>
          <a:p>
            <a:pPr algn="l"/>
            <a:endParaRPr lang="en-GB" dirty="0">
              <a:hlinkClick r:id="rId6"/>
            </a:endParaRPr>
          </a:p>
          <a:p>
            <a:pPr algn="l"/>
            <a:r>
              <a:rPr lang="en-GB" dirty="0">
                <a:hlinkClick r:id="rId6"/>
              </a:rPr>
              <a:t>Fraud and economic crime | The Crown Prosecution Service (cps.gov.uk)</a:t>
            </a:r>
            <a:endParaRPr lang="en-GB" b="0" i="0" dirty="0">
              <a:solidFill>
                <a:srgbClr val="005DAA"/>
              </a:solidFill>
              <a:effectLst/>
              <a:highlight>
                <a:srgbClr val="FFFFFF"/>
              </a:highlight>
              <a:latin typeface="Lato" panose="020F0502020204030203" pitchFamily="34" charset="0"/>
            </a:endParaRPr>
          </a:p>
          <a:p>
            <a:pPr algn="l"/>
            <a:endParaRPr lang="en-GB" b="0" i="0" dirty="0">
              <a:solidFill>
                <a:srgbClr val="005DAA"/>
              </a:solidFill>
              <a:effectLst/>
              <a:highlight>
                <a:srgbClr val="FFFFFF"/>
              </a:highlight>
              <a:latin typeface="Lato" panose="020F0502020204030203" pitchFamily="34" charset="0"/>
            </a:endParaRPr>
          </a:p>
          <a:p>
            <a:pPr algn="l"/>
            <a:r>
              <a:rPr lang="en-GB" b="0" i="0" dirty="0">
                <a:solidFill>
                  <a:srgbClr val="005DAA"/>
                </a:solidFill>
                <a:effectLst/>
                <a:highlight>
                  <a:srgbClr val="FFFFFF"/>
                </a:highlight>
                <a:latin typeface="Lato" panose="020F0502020204030203" pitchFamily="34" charset="0"/>
              </a:rPr>
              <a:t>Banking fraudster sentenced</a:t>
            </a:r>
          </a:p>
          <a:p>
            <a:pPr algn="l"/>
            <a:r>
              <a:rPr lang="en-GB" b="0" i="0" dirty="0">
                <a:solidFill>
                  <a:srgbClr val="444444"/>
                </a:solidFill>
                <a:effectLst/>
                <a:highlight>
                  <a:srgbClr val="FFFFFF"/>
                </a:highlight>
                <a:latin typeface="Lato" panose="020F0502020204030203" pitchFamily="34" charset="0"/>
              </a:rPr>
              <a:t>A banking fraudster has been sentenced for making fake applications to banks and a pension company to obtain loans, banking, and pension facilities, totalling around £178,000 in potential losses.</a:t>
            </a:r>
          </a:p>
          <a:p>
            <a:pPr algn="l"/>
            <a:r>
              <a:rPr lang="en-GB" b="0" i="0" dirty="0">
                <a:solidFill>
                  <a:srgbClr val="444444"/>
                </a:solidFill>
                <a:effectLst/>
                <a:highlight>
                  <a:srgbClr val="FFFFFF"/>
                </a:highlight>
                <a:latin typeface="Lato" panose="020F0502020204030203" pitchFamily="34" charset="0"/>
              </a:rPr>
              <a:t>Michael Cross, 38, has today been sentenced to three years imprisonment at Inner Crown Court London.  </a:t>
            </a:r>
          </a:p>
          <a:p>
            <a:pPr algn="l"/>
            <a:r>
              <a:rPr lang="en-GB" b="0" i="0" u="none" strike="noStrike" dirty="0">
                <a:solidFill>
                  <a:srgbClr val="005DAA"/>
                </a:solidFill>
                <a:effectLst/>
                <a:highlight>
                  <a:srgbClr val="FFFFFF"/>
                </a:highlight>
                <a:latin typeface="Lato" panose="020F0502020204030203" pitchFamily="34" charset="0"/>
                <a:hlinkClick r:id="rId7"/>
              </a:rPr>
              <a:t>Continue reading Banking fraudster sentenced</a:t>
            </a:r>
            <a:endParaRPr lang="en-GB" b="0" i="0" dirty="0">
              <a:solidFill>
                <a:srgbClr val="444444"/>
              </a:solidFill>
              <a:effectLst/>
              <a:highlight>
                <a:srgbClr val="FFFFFF"/>
              </a:highlight>
              <a:latin typeface="Lato" panose="020F0502020204030203" pitchFamily="34" charset="0"/>
            </a:endParaRPr>
          </a:p>
          <a:p>
            <a:pPr algn="l"/>
            <a:r>
              <a:rPr lang="en-GB" b="0" i="0" dirty="0">
                <a:solidFill>
                  <a:srgbClr val="005DAA"/>
                </a:solidFill>
                <a:effectLst/>
                <a:highlight>
                  <a:srgbClr val="FFFFFF"/>
                </a:highlight>
                <a:latin typeface="Lato" panose="020F0502020204030203" pitchFamily="34" charset="0"/>
              </a:rPr>
              <a:t>A gang of conspirators have been sentenced for stealing train track rails</a:t>
            </a:r>
          </a:p>
          <a:p>
            <a:pPr algn="l"/>
            <a:r>
              <a:rPr lang="en-GB" b="0" i="0" dirty="0">
                <a:solidFill>
                  <a:srgbClr val="444444"/>
                </a:solidFill>
                <a:effectLst/>
                <a:highlight>
                  <a:srgbClr val="FFFFFF"/>
                </a:highlight>
                <a:latin typeface="Lato" panose="020F0502020204030203" pitchFamily="34" charset="0"/>
              </a:rPr>
              <a:t>A gang of seven men have been sentenced at Sheffield Crown Court for stealing train track rails.</a:t>
            </a:r>
            <a:br>
              <a:rPr lang="en-GB" b="0" i="0" dirty="0">
                <a:solidFill>
                  <a:srgbClr val="444444"/>
                </a:solidFill>
                <a:effectLst/>
                <a:highlight>
                  <a:srgbClr val="FFFFFF"/>
                </a:highlight>
                <a:latin typeface="Lato" panose="020F0502020204030203" pitchFamily="34" charset="0"/>
              </a:rPr>
            </a:br>
            <a:br>
              <a:rPr lang="en-GB" b="0" i="0" dirty="0">
                <a:solidFill>
                  <a:srgbClr val="444444"/>
                </a:solidFill>
                <a:effectLst/>
                <a:highlight>
                  <a:srgbClr val="FFFFFF"/>
                </a:highlight>
                <a:latin typeface="Lato" panose="020F0502020204030203" pitchFamily="34" charset="0"/>
              </a:rPr>
            </a:br>
            <a:r>
              <a:rPr lang="en-GB" b="0" i="0" dirty="0">
                <a:solidFill>
                  <a:srgbClr val="444444"/>
                </a:solidFill>
                <a:effectLst/>
                <a:highlight>
                  <a:srgbClr val="FFFFFF"/>
                </a:highlight>
                <a:latin typeface="Lato" panose="020F0502020204030203" pitchFamily="34" charset="0"/>
              </a:rPr>
              <a:t>Jaspreet Oberoi, 40, Lee Clark, 48, Dean Tonks, 38, Ricky Collins, 40, Daniel Hemmings, 77, David </a:t>
            </a:r>
            <a:r>
              <a:rPr lang="en-GB" b="0" i="0" dirty="0" err="1">
                <a:solidFill>
                  <a:srgbClr val="444444"/>
                </a:solidFill>
                <a:effectLst/>
                <a:highlight>
                  <a:srgbClr val="FFFFFF"/>
                </a:highlight>
                <a:latin typeface="Lato" panose="020F0502020204030203" pitchFamily="34" charset="0"/>
              </a:rPr>
              <a:t>Aignotti</a:t>
            </a:r>
            <a:r>
              <a:rPr lang="en-GB" b="0" i="0" dirty="0">
                <a:solidFill>
                  <a:srgbClr val="444444"/>
                </a:solidFill>
                <a:effectLst/>
                <a:highlight>
                  <a:srgbClr val="FFFFFF"/>
                </a:highlight>
                <a:latin typeface="Lato" panose="020F0502020204030203" pitchFamily="34" charset="0"/>
              </a:rPr>
              <a:t>, 58 and Shaun Webber, 41, were sentenced to 30 months imprisonment, 27 months imprisonment suspended for two years, 15 months imprisonment, 12 months imprisonment suspended for two years, 42 weeks imprisonment suspended for two years, 49 weeks imprisonment suspended for two years respectively for conspiracy to steal offences.</a:t>
            </a:r>
          </a:p>
          <a:p>
            <a:pPr algn="l"/>
            <a:r>
              <a:rPr lang="en-GB" b="0" i="0" u="none" strike="noStrike" dirty="0">
                <a:solidFill>
                  <a:srgbClr val="005DAA"/>
                </a:solidFill>
                <a:effectLst/>
                <a:highlight>
                  <a:srgbClr val="FFFFFF"/>
                </a:highlight>
                <a:latin typeface="Lato" panose="020F0502020204030203" pitchFamily="34" charset="0"/>
                <a:hlinkClick r:id="rId8"/>
              </a:rPr>
              <a:t>Continue reading A gang of conspirators have been sentenced for stealing train track rails</a:t>
            </a:r>
            <a:endParaRPr lang="en-GB" b="0" i="0" dirty="0">
              <a:solidFill>
                <a:srgbClr val="444444"/>
              </a:solidFill>
              <a:effectLst/>
              <a:highlight>
                <a:srgbClr val="FFFFFF"/>
              </a:highlight>
              <a:latin typeface="Lato" panose="020F0502020204030203" pitchFamily="34" charset="0"/>
            </a:endParaRPr>
          </a:p>
          <a:p>
            <a:pPr algn="l"/>
            <a:r>
              <a:rPr lang="en-GB" b="0" i="0" dirty="0">
                <a:solidFill>
                  <a:srgbClr val="005DAA"/>
                </a:solidFill>
                <a:effectLst/>
                <a:highlight>
                  <a:srgbClr val="FFFFFF"/>
                </a:highlight>
                <a:latin typeface="Lato" panose="020F0502020204030203" pitchFamily="34" charset="0"/>
              </a:rPr>
              <a:t>Tamworth women jailed after defrauding £634,000 from the beneficiaries of wills</a:t>
            </a:r>
          </a:p>
          <a:p>
            <a:pPr algn="l"/>
            <a:r>
              <a:rPr lang="en-GB" b="0" i="0" dirty="0">
                <a:solidFill>
                  <a:srgbClr val="444444"/>
                </a:solidFill>
                <a:effectLst/>
                <a:highlight>
                  <a:srgbClr val="FFFFFF"/>
                </a:highlight>
                <a:latin typeface="Lato" panose="020F0502020204030203" pitchFamily="34" charset="0"/>
              </a:rPr>
              <a:t>Two women from Tamworth have today been jailed for defrauding and laundering more than £634,000 from estates of the deceased, including money intended for life-saving charities such as Cancer Research and Great Ormond Street Hospital.</a:t>
            </a:r>
          </a:p>
          <a:p>
            <a:pPr algn="l"/>
            <a:r>
              <a:rPr lang="en-GB" b="0" i="0" u="none" strike="noStrike" dirty="0">
                <a:solidFill>
                  <a:srgbClr val="005DAA"/>
                </a:solidFill>
                <a:effectLst/>
                <a:highlight>
                  <a:srgbClr val="FFFFFF"/>
                </a:highlight>
                <a:latin typeface="Lato" panose="020F0502020204030203" pitchFamily="34" charset="0"/>
                <a:hlinkClick r:id="rId9"/>
              </a:rPr>
              <a:t>Continue reading Tamworth women jailed after defrauding £634,000 from the beneficiaries of wills</a:t>
            </a:r>
            <a:endParaRPr lang="en-GB" b="0" i="0" dirty="0">
              <a:solidFill>
                <a:srgbClr val="444444"/>
              </a:solidFill>
              <a:effectLst/>
              <a:highlight>
                <a:srgbClr val="FFFFFF"/>
              </a:highlight>
              <a:latin typeface="Lato" panose="020F0502020204030203" pitchFamily="34" charset="0"/>
            </a:endParaRPr>
          </a:p>
          <a:p>
            <a:pPr algn="l"/>
            <a:r>
              <a:rPr lang="en-GB" b="0" i="0" dirty="0">
                <a:solidFill>
                  <a:srgbClr val="005DAA"/>
                </a:solidFill>
                <a:effectLst/>
                <a:highlight>
                  <a:srgbClr val="FFFFFF"/>
                </a:highlight>
                <a:latin typeface="Lato" panose="020F0502020204030203" pitchFamily="34" charset="0"/>
              </a:rPr>
              <a:t>Two money laundering cash couriers sentenced for part in transporting £104m in criminal cash out of the UK</a:t>
            </a:r>
          </a:p>
          <a:p>
            <a:pPr algn="l"/>
            <a:r>
              <a:rPr lang="en-GB" b="0" i="0" dirty="0">
                <a:solidFill>
                  <a:srgbClr val="444444"/>
                </a:solidFill>
                <a:effectLst/>
                <a:highlight>
                  <a:srgbClr val="FFFFFF"/>
                </a:highlight>
                <a:latin typeface="Lato" panose="020F0502020204030203" pitchFamily="34" charset="0"/>
              </a:rPr>
              <a:t>Two money laundering cash couriers were imprisoned today (26 April 2024), for their role in transporting illegally obtained money out of the United Kingdom.</a:t>
            </a:r>
          </a:p>
          <a:p>
            <a:pPr algn="l"/>
            <a:r>
              <a:rPr lang="en-GB" b="0" i="0" dirty="0">
                <a:solidFill>
                  <a:srgbClr val="444444"/>
                </a:solidFill>
                <a:effectLst/>
                <a:highlight>
                  <a:srgbClr val="FFFFFF"/>
                </a:highlight>
                <a:latin typeface="Lato" panose="020F0502020204030203" pitchFamily="34" charset="0"/>
              </a:rPr>
              <a:t>Mehdi </a:t>
            </a:r>
            <a:r>
              <a:rPr lang="en-GB" b="0" i="0" dirty="0" err="1">
                <a:solidFill>
                  <a:srgbClr val="444444"/>
                </a:solidFill>
                <a:effectLst/>
                <a:highlight>
                  <a:srgbClr val="FFFFFF"/>
                </a:highlight>
                <a:latin typeface="Lato" panose="020F0502020204030203" pitchFamily="34" charset="0"/>
              </a:rPr>
              <a:t>Amrollahibyouki</a:t>
            </a:r>
            <a:r>
              <a:rPr lang="en-GB" b="0" i="0" dirty="0">
                <a:solidFill>
                  <a:srgbClr val="444444"/>
                </a:solidFill>
                <a:effectLst/>
                <a:highlight>
                  <a:srgbClr val="FFFFFF"/>
                </a:highlight>
                <a:latin typeface="Lato" panose="020F0502020204030203" pitchFamily="34" charset="0"/>
              </a:rPr>
              <a:t>, 41, and Ali Al Nawab, 44, were sentenced to four years imprisonment and two years imprisonment suspended for two years respectively for money-laundering related offences at Isleworth Crown Court.</a:t>
            </a:r>
          </a:p>
          <a:p>
            <a:pPr algn="l"/>
            <a:r>
              <a:rPr lang="en-GB" b="0" i="0" u="none" strike="noStrike" dirty="0">
                <a:solidFill>
                  <a:srgbClr val="005DAA"/>
                </a:solidFill>
                <a:effectLst/>
                <a:highlight>
                  <a:srgbClr val="FFFFFF"/>
                </a:highlight>
                <a:latin typeface="Lato" panose="020F0502020204030203" pitchFamily="34" charset="0"/>
                <a:hlinkClick r:id="rId10"/>
              </a:rPr>
              <a:t>Continue reading Two money laundering cash couriers sentenced for part in transporting £104m in criminal cash out of the UK</a:t>
            </a:r>
            <a:endParaRPr lang="en-GB" b="0" i="0" dirty="0">
              <a:solidFill>
                <a:srgbClr val="444444"/>
              </a:solidFill>
              <a:effectLst/>
              <a:highlight>
                <a:srgbClr val="FFFFFF"/>
              </a:highlight>
              <a:latin typeface="Lato" panose="020F0502020204030203" pitchFamily="34" charset="0"/>
            </a:endParaRPr>
          </a:p>
          <a:p>
            <a:pPr algn="l"/>
            <a:r>
              <a:rPr lang="en-GB" b="0" i="0" dirty="0">
                <a:solidFill>
                  <a:srgbClr val="005DAA"/>
                </a:solidFill>
                <a:effectLst/>
                <a:highlight>
                  <a:srgbClr val="FFFFFF"/>
                </a:highlight>
                <a:latin typeface="Lato" panose="020F0502020204030203" pitchFamily="34" charset="0"/>
              </a:rPr>
              <a:t>Members of Britain’s biggest benefit fraud gang jailed for a combined total of more than 25 years</a:t>
            </a:r>
          </a:p>
          <a:p>
            <a:pPr algn="l"/>
            <a:r>
              <a:rPr lang="en-GB" b="0" i="0" dirty="0">
                <a:solidFill>
                  <a:srgbClr val="444444"/>
                </a:solidFill>
                <a:effectLst/>
                <a:highlight>
                  <a:srgbClr val="FFFFFF"/>
                </a:highlight>
                <a:latin typeface="Lato" panose="020F0502020204030203" pitchFamily="34" charset="0"/>
              </a:rPr>
              <a:t>Five members of an organised criminal gang, which falsely claimed more than £53 million in Universal Credit in the largest benefit fraud in England and Wales, have been jailed.</a:t>
            </a:r>
          </a:p>
          <a:p>
            <a:pPr algn="l"/>
            <a:r>
              <a:rPr lang="en-GB" b="0" i="0" u="none" strike="noStrike" dirty="0">
                <a:solidFill>
                  <a:srgbClr val="005DAA"/>
                </a:solidFill>
                <a:effectLst/>
                <a:highlight>
                  <a:srgbClr val="FFFFFF"/>
                </a:highlight>
                <a:latin typeface="Lato" panose="020F0502020204030203" pitchFamily="34" charset="0"/>
                <a:hlinkClick r:id="rId11"/>
              </a:rPr>
              <a:t>Continue reading Members of Britain’s biggest benefit fraud gang jailed for a combined total of more than 25 years</a:t>
            </a:r>
            <a:endParaRPr lang="en-GB" b="0" i="0" dirty="0">
              <a:solidFill>
                <a:srgbClr val="444444"/>
              </a:solidFill>
              <a:effectLst/>
              <a:highlight>
                <a:srgbClr val="FFFFFF"/>
              </a:highlight>
              <a:latin typeface="Lato" panose="020F0502020204030203" pitchFamily="34" charset="0"/>
            </a:endParaRPr>
          </a:p>
          <a:p>
            <a:pPr algn="l"/>
            <a:r>
              <a:rPr lang="en-GB" b="0" i="0" dirty="0">
                <a:solidFill>
                  <a:srgbClr val="005DAA"/>
                </a:solidFill>
                <a:effectLst/>
                <a:highlight>
                  <a:srgbClr val="FFFFFF"/>
                </a:highlight>
                <a:latin typeface="Lato" panose="020F0502020204030203" pitchFamily="34" charset="0"/>
              </a:rPr>
              <a:t>UPDATED WITH SENTENCE: Houseboat tycoon convicted for multi-million-pound fraudulent sales</a:t>
            </a:r>
          </a:p>
          <a:p>
            <a:pPr algn="l"/>
            <a:r>
              <a:rPr lang="en-GB" b="0" i="0" dirty="0">
                <a:solidFill>
                  <a:srgbClr val="444444"/>
                </a:solidFill>
                <a:effectLst/>
                <a:highlight>
                  <a:srgbClr val="FFFFFF"/>
                </a:highlight>
                <a:latin typeface="Lato" panose="020F0502020204030203" pitchFamily="34" charset="0"/>
              </a:rPr>
              <a:t>A property tycoon has been given a sentence of 12 years' imprisonment after having been found guilty of a £3.5 million fraud over claims he sold houseboats on a stretch of the river Thames that could not be lived in.</a:t>
            </a:r>
          </a:p>
          <a:p>
            <a:pPr algn="l"/>
            <a:r>
              <a:rPr lang="en-GB" b="0" i="0" dirty="0" err="1">
                <a:solidFill>
                  <a:srgbClr val="444444"/>
                </a:solidFill>
                <a:effectLst/>
                <a:highlight>
                  <a:srgbClr val="FFFFFF"/>
                </a:highlight>
                <a:latin typeface="Lato" panose="020F0502020204030203" pitchFamily="34" charset="0"/>
              </a:rPr>
              <a:t>Myck</a:t>
            </a:r>
            <a:r>
              <a:rPr lang="en-GB" b="0" i="0" dirty="0">
                <a:solidFill>
                  <a:srgbClr val="444444"/>
                </a:solidFill>
                <a:effectLst/>
                <a:highlight>
                  <a:srgbClr val="FFFFFF"/>
                </a:highlight>
                <a:latin typeface="Lato" panose="020F0502020204030203" pitchFamily="34" charset="0"/>
              </a:rPr>
              <a:t> </a:t>
            </a:r>
            <a:r>
              <a:rPr lang="en-GB" b="0" i="0" dirty="0" err="1">
                <a:solidFill>
                  <a:srgbClr val="444444"/>
                </a:solidFill>
                <a:effectLst/>
                <a:highlight>
                  <a:srgbClr val="FFFFFF"/>
                </a:highlight>
                <a:latin typeface="Lato" panose="020F0502020204030203" pitchFamily="34" charset="0"/>
              </a:rPr>
              <a:t>Djurberg</a:t>
            </a:r>
            <a:r>
              <a:rPr lang="en-GB" b="0" i="0" dirty="0">
                <a:solidFill>
                  <a:srgbClr val="444444"/>
                </a:solidFill>
                <a:effectLst/>
                <a:highlight>
                  <a:srgbClr val="FFFFFF"/>
                </a:highlight>
                <a:latin typeface="Lato" panose="020F0502020204030203" pitchFamily="34" charset="0"/>
              </a:rPr>
              <a:t> (64) was convicted at Kingston Crown Court for fraudulently selling houseboats without appropriate planning permission on 19 March 2024 and was sentenced on 27 March 2024 to 12 years' imprisonment at the same court.</a:t>
            </a:r>
          </a:p>
          <a:p>
            <a:pPr algn="l"/>
            <a:r>
              <a:rPr lang="en-GB" b="0" i="0" u="none" strike="noStrike" dirty="0">
                <a:solidFill>
                  <a:srgbClr val="005DAA"/>
                </a:solidFill>
                <a:effectLst/>
                <a:highlight>
                  <a:srgbClr val="FFFFFF"/>
                </a:highlight>
                <a:latin typeface="Lato" panose="020F0502020204030203" pitchFamily="34" charset="0"/>
                <a:hlinkClick r:id="rId12"/>
              </a:rPr>
              <a:t>Continue reading UPDATED WITH SENTENCE: Houseboat tycoon convicted for multi-million-pound fraudulent sales</a:t>
            </a:r>
            <a:endParaRPr lang="en-GB" b="0" i="0" dirty="0">
              <a:solidFill>
                <a:srgbClr val="444444"/>
              </a:solidFill>
              <a:effectLst/>
              <a:highlight>
                <a:srgbClr val="FFFFFF"/>
              </a:highlight>
              <a:latin typeface="Lato" panose="020F0502020204030203" pitchFamily="34" charset="0"/>
            </a:endParaRPr>
          </a:p>
          <a:p>
            <a:pPr algn="l"/>
            <a:r>
              <a:rPr lang="en-GB" b="0" i="0" dirty="0">
                <a:solidFill>
                  <a:srgbClr val="005DAA"/>
                </a:solidFill>
                <a:effectLst/>
                <a:highlight>
                  <a:srgbClr val="FFFFFF"/>
                </a:highlight>
                <a:latin typeface="Lato" panose="020F0502020204030203" pitchFamily="34" charset="0"/>
              </a:rPr>
              <a:t>Specialist CPS team involved in UK’s largest Bitcoin seizure</a:t>
            </a:r>
          </a:p>
          <a:p>
            <a:pPr algn="l"/>
            <a:r>
              <a:rPr lang="en-GB" b="0" i="0" dirty="0">
                <a:solidFill>
                  <a:srgbClr val="444444"/>
                </a:solidFill>
                <a:effectLst/>
                <a:highlight>
                  <a:srgbClr val="FFFFFF"/>
                </a:highlight>
                <a:latin typeface="Lato" panose="020F0502020204030203" pitchFamily="34" charset="0"/>
              </a:rPr>
              <a:t>An ex-takeaway worker has been convicted (Wednesday 20 March 2024) of laundering the proceeds which saw her rise from living above a Chinese restaurant to residing in a multi-million pound house in an affluent part of North London.</a:t>
            </a:r>
          </a:p>
          <a:p>
            <a:pPr algn="l"/>
            <a:r>
              <a:rPr lang="en-GB" b="0" i="0" dirty="0">
                <a:solidFill>
                  <a:srgbClr val="444444"/>
                </a:solidFill>
                <a:effectLst/>
                <a:highlight>
                  <a:srgbClr val="FFFFFF"/>
                </a:highlight>
                <a:latin typeface="Lato" panose="020F0502020204030203" pitchFamily="34" charset="0"/>
              </a:rPr>
              <a:t>Jian Wen, 42, was found guilty at Southwark Crown Court of an offence relating to money laundering.</a:t>
            </a:r>
          </a:p>
          <a:p>
            <a:pPr algn="l"/>
            <a:r>
              <a:rPr lang="en-GB" b="0" i="0" u="none" strike="noStrike" dirty="0">
                <a:solidFill>
                  <a:srgbClr val="005DAA"/>
                </a:solidFill>
                <a:effectLst/>
                <a:highlight>
                  <a:srgbClr val="FFFFFF"/>
                </a:highlight>
                <a:latin typeface="Lato" panose="020F0502020204030203" pitchFamily="34" charset="0"/>
                <a:hlinkClick r:id="rId13"/>
              </a:rPr>
              <a:t>Continue reading Specialist CPS team involved in UK’s largest Bitcoin seizure</a:t>
            </a:r>
            <a:endParaRPr lang="en-GB" b="0" i="0" dirty="0">
              <a:solidFill>
                <a:srgbClr val="444444"/>
              </a:solidFill>
              <a:effectLst/>
              <a:highlight>
                <a:srgbClr val="FFFFFF"/>
              </a:highlight>
              <a:latin typeface="Lato" panose="020F0502020204030203" pitchFamily="34" charset="0"/>
            </a:endParaRPr>
          </a:p>
          <a:p>
            <a:pPr algn="l"/>
            <a:r>
              <a:rPr lang="en-GB" b="0" i="0" dirty="0">
                <a:solidFill>
                  <a:srgbClr val="005DAA"/>
                </a:solidFill>
                <a:effectLst/>
                <a:highlight>
                  <a:srgbClr val="FFFFFF"/>
                </a:highlight>
                <a:latin typeface="Lato" panose="020F0502020204030203" pitchFamily="34" charset="0"/>
              </a:rPr>
              <a:t>Former council employee jailed after roofing work fraud</a:t>
            </a:r>
          </a:p>
          <a:p>
            <a:pPr algn="l"/>
            <a:r>
              <a:rPr lang="en-GB" b="0" i="0" dirty="0">
                <a:solidFill>
                  <a:srgbClr val="444444"/>
                </a:solidFill>
                <a:effectLst/>
                <a:highlight>
                  <a:srgbClr val="FFFFFF"/>
                </a:highlight>
                <a:latin typeface="Lato" panose="020F0502020204030203" pitchFamily="34" charset="0"/>
              </a:rPr>
              <a:t>A ex-council worker and a roofing firm worker have been jailed for fraud and bribery after they conspired to defraud New Forest District Council.</a:t>
            </a:r>
          </a:p>
          <a:p>
            <a:pPr algn="l"/>
            <a:r>
              <a:rPr lang="en-GB" b="0" i="0" dirty="0">
                <a:solidFill>
                  <a:srgbClr val="444444"/>
                </a:solidFill>
                <a:effectLst/>
                <a:highlight>
                  <a:srgbClr val="FFFFFF"/>
                </a:highlight>
                <a:latin typeface="Lato" panose="020F0502020204030203" pitchFamily="34" charset="0"/>
              </a:rPr>
              <a:t>Former council maintenance operative Richard Cullen, aged 55 from Luton, received bribes from 34-year-old Mark Diaper, who worked at a roofing company in Southampton which is now no longer trading. The bribes were paid to secure work for which inflated invoices were submitted.  The amount overcharged was more than £88,000 but the jobs referred to the company were worth much more.</a:t>
            </a:r>
          </a:p>
          <a:p>
            <a:pPr algn="l"/>
            <a:r>
              <a:rPr lang="en-GB" b="0" i="0" u="none" strike="noStrike" dirty="0">
                <a:solidFill>
                  <a:srgbClr val="005DAA"/>
                </a:solidFill>
                <a:effectLst/>
                <a:highlight>
                  <a:srgbClr val="FFFFFF"/>
                </a:highlight>
                <a:latin typeface="Lato" panose="020F0502020204030203" pitchFamily="34" charset="0"/>
                <a:hlinkClick r:id="rId14"/>
              </a:rPr>
              <a:t>Continue reading Former council employee jailed after roofing work fraud</a:t>
            </a:r>
            <a:endParaRPr lang="en-GB" b="0" i="0" dirty="0">
              <a:solidFill>
                <a:srgbClr val="444444"/>
              </a:solidFill>
              <a:effectLst/>
              <a:highlight>
                <a:srgbClr val="FFFFFF"/>
              </a:highlight>
              <a:latin typeface="Lato" panose="020F0502020204030203" pitchFamily="34" charset="0"/>
            </a:endParaRPr>
          </a:p>
          <a:p>
            <a:pPr algn="l"/>
            <a:r>
              <a:rPr lang="en-GB" b="0" i="0" dirty="0">
                <a:solidFill>
                  <a:srgbClr val="005DAA"/>
                </a:solidFill>
                <a:effectLst/>
                <a:highlight>
                  <a:srgbClr val="FFFFFF"/>
                </a:highlight>
                <a:latin typeface="Lato" panose="020F0502020204030203" pitchFamily="34" charset="0"/>
              </a:rPr>
              <a:t>Criminals who laundered fraudulently-obtained life savings in £12 million shares scam sentenced</a:t>
            </a:r>
          </a:p>
          <a:p>
            <a:pPr algn="l"/>
            <a:r>
              <a:rPr lang="en-GB" b="0" i="0" dirty="0">
                <a:solidFill>
                  <a:srgbClr val="444444"/>
                </a:solidFill>
                <a:effectLst/>
                <a:highlight>
                  <a:srgbClr val="FFFFFF"/>
                </a:highlight>
                <a:latin typeface="Lato" panose="020F0502020204030203" pitchFamily="34" charset="0"/>
              </a:rPr>
              <a:t>Three men who laundered funds fraudulently obtained from 350 people tricked into investing more than £12 million in non-existent or worthless shares have been sentenced today.</a:t>
            </a:r>
          </a:p>
          <a:p>
            <a:pPr algn="l"/>
            <a:r>
              <a:rPr lang="en-GB" b="0" i="0" u="none" strike="noStrike" dirty="0">
                <a:solidFill>
                  <a:srgbClr val="005DAA"/>
                </a:solidFill>
                <a:effectLst/>
                <a:highlight>
                  <a:srgbClr val="FFFFFF"/>
                </a:highlight>
                <a:latin typeface="Lato" panose="020F0502020204030203" pitchFamily="34" charset="0"/>
                <a:hlinkClick r:id="rId15"/>
              </a:rPr>
              <a:t>Continue reading Criminals who laundered fraudulently-obtained life savings in £12 million shares scam sentenced</a:t>
            </a:r>
            <a:endParaRPr lang="en-GB" b="0" i="0" dirty="0">
              <a:solidFill>
                <a:srgbClr val="444444"/>
              </a:solidFill>
              <a:effectLst/>
              <a:highlight>
                <a:srgbClr val="FFFFFF"/>
              </a:highlight>
              <a:latin typeface="Lato" panose="020F0502020204030203" pitchFamily="34" charset="0"/>
            </a:endParaRPr>
          </a:p>
          <a:p>
            <a:pPr algn="l"/>
            <a:r>
              <a:rPr lang="en-GB" b="0" i="0" dirty="0">
                <a:solidFill>
                  <a:srgbClr val="005DAA"/>
                </a:solidFill>
                <a:effectLst/>
                <a:highlight>
                  <a:srgbClr val="FFFFFF"/>
                </a:highlight>
                <a:latin typeface="Lato" panose="020F0502020204030203" pitchFamily="34" charset="0"/>
              </a:rPr>
              <a:t>Three men convicted for offences of fraud and acquiring criminal property</a:t>
            </a:r>
          </a:p>
          <a:p>
            <a:pPr algn="l"/>
            <a:r>
              <a:rPr lang="en-GB" b="0" i="0" dirty="0">
                <a:solidFill>
                  <a:srgbClr val="444444"/>
                </a:solidFill>
                <a:effectLst/>
                <a:highlight>
                  <a:srgbClr val="FFFFFF"/>
                </a:highlight>
                <a:latin typeface="Lato" panose="020F0502020204030203" pitchFamily="34" charset="0"/>
              </a:rPr>
              <a:t>Three men convicted of fraud and acquiring criminal property relating to poultry, amounting to a loss of £318,347, have today been sentenced to terms of imprisonment.</a:t>
            </a:r>
          </a:p>
          <a:p>
            <a:endParaRPr lang="en-GB" dirty="0"/>
          </a:p>
        </p:txBody>
      </p:sp>
      <p:sp>
        <p:nvSpPr>
          <p:cNvPr id="4" name="Slide Number Placeholder 3">
            <a:extLst>
              <a:ext uri="{FF2B5EF4-FFF2-40B4-BE49-F238E27FC236}">
                <a16:creationId xmlns:a16="http://schemas.microsoft.com/office/drawing/2014/main" id="{961B686E-1BF8-A9C1-3F7A-7045C3D0C1D8}"/>
              </a:ext>
            </a:extLst>
          </p:cNvPr>
          <p:cNvSpPr>
            <a:spLocks noGrp="1"/>
          </p:cNvSpPr>
          <p:nvPr>
            <p:ph type="sldNum" sz="quarter" idx="5"/>
          </p:nvPr>
        </p:nvSpPr>
        <p:spPr/>
        <p:txBody>
          <a:bodyPr/>
          <a:lstStyle/>
          <a:p>
            <a:fld id="{ACE4E62C-6F94-414E-950D-96E4AC31D061}" type="slidenum">
              <a:rPr lang="en-US" smtClean="0"/>
              <a:t>12</a:t>
            </a:fld>
            <a:endParaRPr lang="en-US" dirty="0"/>
          </a:p>
        </p:txBody>
      </p:sp>
    </p:spTree>
    <p:extLst>
      <p:ext uri="{BB962C8B-B14F-4D97-AF65-F5344CB8AC3E}">
        <p14:creationId xmlns:p14="http://schemas.microsoft.com/office/powerpoint/2010/main" val="3615899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1" dirty="0">
                <a:solidFill>
                  <a:srgbClr val="1E1E1E"/>
                </a:solidFill>
                <a:effectLst/>
                <a:latin typeface="arial" panose="020B0604020202020204" pitchFamily="34" charset="0"/>
              </a:rPr>
              <a:t>Fraud losses to high, intend to stop large scale frauds</a:t>
            </a:r>
          </a:p>
          <a:p>
            <a:pPr algn="l">
              <a:buFont typeface="+mj-lt"/>
              <a:buAutoNum type="arabicPeriod"/>
            </a:pPr>
            <a:r>
              <a:rPr lang="en-GB" b="0" i="1" dirty="0">
                <a:solidFill>
                  <a:srgbClr val="1E1E1E"/>
                </a:solidFill>
                <a:effectLst/>
                <a:latin typeface="arial" panose="020B0604020202020204" pitchFamily="34" charset="0"/>
              </a:rPr>
              <a:t>Organisations must have adequate procedures in place, raise awareness with staff</a:t>
            </a:r>
          </a:p>
          <a:p>
            <a:pPr algn="l">
              <a:buFont typeface="+mj-lt"/>
              <a:buAutoNum type="arabicPeriod"/>
            </a:pPr>
            <a:endParaRPr lang="en-GB" b="0" i="1" dirty="0">
              <a:solidFill>
                <a:srgbClr val="1E1E1E"/>
              </a:solidFill>
              <a:effectLst/>
              <a:latin typeface="arial" panose="020B0604020202020204" pitchFamily="34" charset="0"/>
            </a:endParaRPr>
          </a:p>
          <a:p>
            <a:pPr algn="l">
              <a:buFont typeface="+mj-lt"/>
              <a:buAutoNum type="arabicPeriod"/>
            </a:pPr>
            <a:r>
              <a:rPr lang="en-GB" dirty="0"/>
              <a:t>Failure to Prevent Fraud Offence: The Government has created a new failure to prevent fraud offence to hold organisations to account if they profit from fraud committed by their employees. This will improve fraud prevention and protect victims. Under the new offence, an organisation will be liable where a specified fraud offence is committed by an employee or agent, for the organisation’s benefit, and the organisation did not have reasonable fraud prevention procedures in place.</a:t>
            </a:r>
            <a:endParaRPr lang="en-GB" b="0" i="1" dirty="0">
              <a:solidFill>
                <a:srgbClr val="1E1E1E"/>
              </a:solidFill>
              <a:effectLst/>
              <a:latin typeface="arial" panose="020B0604020202020204" pitchFamily="34" charset="0"/>
            </a:endParaRPr>
          </a:p>
          <a:p>
            <a:pPr algn="l">
              <a:buFont typeface="+mj-lt"/>
              <a:buAutoNum type="arabicPeriod"/>
            </a:pPr>
            <a:endParaRPr lang="en-GB" b="0" i="1" dirty="0">
              <a:solidFill>
                <a:srgbClr val="1E1E1E"/>
              </a:solidFill>
              <a:effectLst/>
              <a:latin typeface="arial" panose="020B0604020202020204" pitchFamily="34" charset="0"/>
            </a:endParaRPr>
          </a:p>
          <a:p>
            <a:pPr algn="l">
              <a:buFont typeface="+mj-lt"/>
              <a:buAutoNum type="arabicPeriod"/>
            </a:pPr>
            <a:endParaRPr lang="en-GB" b="0" i="1" dirty="0">
              <a:solidFill>
                <a:srgbClr val="1E1E1E"/>
              </a:solidFill>
              <a:effectLst/>
              <a:latin typeface="arial" panose="020B0604020202020204" pitchFamily="34" charset="0"/>
            </a:endParaRPr>
          </a:p>
          <a:p>
            <a:pPr marL="742950" lvl="1" indent="-285750" algn="l">
              <a:buFont typeface="Arial" panose="020B0604020202020204" pitchFamily="34" charset="0"/>
              <a:buChar char="•"/>
            </a:pPr>
            <a:r>
              <a:rPr lang="en-GB" b="0" i="0" u="none" strike="noStrike" dirty="0">
                <a:solidFill>
                  <a:srgbClr val="0A64D7"/>
                </a:solidFill>
                <a:effectLst/>
                <a:highlight>
                  <a:srgbClr val="FFFFFF"/>
                </a:highlight>
                <a:latin typeface="arial" panose="020B0604020202020204" pitchFamily="34" charset="0"/>
                <a:hlinkClick r:id="rId3"/>
              </a:rPr>
              <a:t>1.Fraud</a:t>
            </a:r>
            <a:endParaRPr lang="en-GB" b="0" i="0" dirty="0">
              <a:solidFill>
                <a:srgbClr val="1E1E1E"/>
              </a:solidFill>
              <a:effectLst/>
              <a:highlight>
                <a:srgbClr val="FFFFFF"/>
              </a:highlight>
              <a:latin typeface="arial" panose="020B0604020202020204" pitchFamily="34" charset="0"/>
            </a:endParaRPr>
          </a:p>
          <a:p>
            <a:pPr marL="742950" lvl="1" indent="-285750" algn="l">
              <a:buFont typeface="Arial" panose="020B0604020202020204" pitchFamily="34" charset="0"/>
              <a:buChar char="•"/>
            </a:pPr>
            <a:r>
              <a:rPr lang="en-GB" b="0" i="0" u="none" strike="noStrike" dirty="0">
                <a:solidFill>
                  <a:srgbClr val="0A64D7"/>
                </a:solidFill>
                <a:effectLst/>
                <a:highlight>
                  <a:srgbClr val="FFFFFF"/>
                </a:highlight>
                <a:latin typeface="arial" panose="020B0604020202020204" pitchFamily="34" charset="0"/>
                <a:hlinkClick r:id="rId4"/>
              </a:rPr>
              <a:t>2.Fraud by false representation</a:t>
            </a:r>
            <a:endParaRPr lang="en-GB" b="0" i="0" dirty="0">
              <a:solidFill>
                <a:srgbClr val="1E1E1E"/>
              </a:solidFill>
              <a:effectLst/>
              <a:highlight>
                <a:srgbClr val="FFFFFF"/>
              </a:highlight>
              <a:latin typeface="arial" panose="020B0604020202020204" pitchFamily="34" charset="0"/>
            </a:endParaRPr>
          </a:p>
          <a:p>
            <a:pPr marL="742950" lvl="1" indent="-285750" algn="l">
              <a:buFont typeface="Arial" panose="020B0604020202020204" pitchFamily="34" charset="0"/>
              <a:buChar char="•"/>
            </a:pPr>
            <a:r>
              <a:rPr lang="en-GB" b="0" i="0" u="none" strike="noStrike" dirty="0">
                <a:solidFill>
                  <a:srgbClr val="0A64D7"/>
                </a:solidFill>
                <a:effectLst/>
                <a:highlight>
                  <a:srgbClr val="FFFFFF"/>
                </a:highlight>
                <a:latin typeface="arial" panose="020B0604020202020204" pitchFamily="34" charset="0"/>
                <a:hlinkClick r:id="rId5"/>
              </a:rPr>
              <a:t>3.Fraud by failing to disclose information</a:t>
            </a:r>
            <a:endParaRPr lang="en-GB" b="0" i="0" dirty="0">
              <a:solidFill>
                <a:srgbClr val="1E1E1E"/>
              </a:solidFill>
              <a:effectLst/>
              <a:highlight>
                <a:srgbClr val="FFFFFF"/>
              </a:highlight>
              <a:latin typeface="arial" panose="020B0604020202020204" pitchFamily="34" charset="0"/>
            </a:endParaRPr>
          </a:p>
          <a:p>
            <a:pPr marL="742950" lvl="1" indent="-285750" algn="l">
              <a:buFont typeface="Arial" panose="020B0604020202020204" pitchFamily="34" charset="0"/>
              <a:buChar char="•"/>
            </a:pPr>
            <a:r>
              <a:rPr lang="en-GB" b="0" i="0" u="none" strike="noStrike" dirty="0">
                <a:solidFill>
                  <a:srgbClr val="0A64D7"/>
                </a:solidFill>
                <a:effectLst/>
                <a:highlight>
                  <a:srgbClr val="FFFFFF"/>
                </a:highlight>
                <a:latin typeface="arial" panose="020B0604020202020204" pitchFamily="34" charset="0"/>
                <a:hlinkClick r:id="rId6"/>
              </a:rPr>
              <a:t>4.Fraud by abuse of position</a:t>
            </a:r>
            <a:endParaRPr lang="en-GB" b="0" i="0" dirty="0">
              <a:solidFill>
                <a:srgbClr val="1E1E1E"/>
              </a:solidFill>
              <a:effectLst/>
              <a:highlight>
                <a:srgbClr val="FFFFFF"/>
              </a:highlight>
              <a:latin typeface="arial" panose="020B0604020202020204" pitchFamily="34" charset="0"/>
            </a:endParaRPr>
          </a:p>
          <a:p>
            <a:pPr marL="742950" lvl="1" indent="-285750" algn="l">
              <a:buFont typeface="Arial" panose="020B0604020202020204" pitchFamily="34" charset="0"/>
              <a:buChar char="•"/>
            </a:pPr>
            <a:r>
              <a:rPr lang="en-GB" b="0" i="0" u="none" strike="noStrike" dirty="0">
                <a:solidFill>
                  <a:srgbClr val="0A64D7"/>
                </a:solidFill>
                <a:effectLst/>
                <a:highlight>
                  <a:srgbClr val="FFFFFF"/>
                </a:highlight>
                <a:latin typeface="arial" panose="020B0604020202020204" pitchFamily="34" charset="0"/>
                <a:hlinkClick r:id="rId7"/>
              </a:rPr>
              <a:t>5.“Gain” and “loss”</a:t>
            </a:r>
            <a:endParaRPr lang="en-GB" b="0" i="0" dirty="0">
              <a:solidFill>
                <a:srgbClr val="1E1E1E"/>
              </a:solidFill>
              <a:effectLst/>
              <a:highlight>
                <a:srgbClr val="FFFFFF"/>
              </a:highlight>
              <a:latin typeface="arial" panose="020B0604020202020204" pitchFamily="34" charset="0"/>
            </a:endParaRPr>
          </a:p>
          <a:p>
            <a:pPr marL="742950" lvl="1" indent="-285750" algn="l">
              <a:buFont typeface="Arial" panose="020B0604020202020204" pitchFamily="34" charset="0"/>
              <a:buChar char="•"/>
            </a:pPr>
            <a:r>
              <a:rPr lang="en-GB" b="0" i="0" u="none" strike="noStrike" dirty="0">
                <a:solidFill>
                  <a:srgbClr val="0A64D7"/>
                </a:solidFill>
                <a:effectLst/>
                <a:highlight>
                  <a:srgbClr val="FFFFFF"/>
                </a:highlight>
                <a:latin typeface="arial" panose="020B0604020202020204" pitchFamily="34" charset="0"/>
                <a:hlinkClick r:id="rId8"/>
              </a:rPr>
              <a:t>6.Possession etc. of articles for use in frauds</a:t>
            </a:r>
            <a:endParaRPr lang="en-GB" b="0" i="0" dirty="0">
              <a:solidFill>
                <a:srgbClr val="1E1E1E"/>
              </a:solidFill>
              <a:effectLst/>
              <a:highlight>
                <a:srgbClr val="FFFFFF"/>
              </a:highlight>
              <a:latin typeface="arial" panose="020B0604020202020204" pitchFamily="34" charset="0"/>
            </a:endParaRPr>
          </a:p>
          <a:p>
            <a:pPr marL="742950" lvl="1" indent="-285750" algn="l">
              <a:buFont typeface="Arial" panose="020B0604020202020204" pitchFamily="34" charset="0"/>
              <a:buChar char="•"/>
            </a:pPr>
            <a:r>
              <a:rPr lang="en-GB" b="0" i="0" u="none" strike="noStrike" dirty="0">
                <a:solidFill>
                  <a:srgbClr val="0A64D7"/>
                </a:solidFill>
                <a:effectLst/>
                <a:highlight>
                  <a:srgbClr val="FFFFFF"/>
                </a:highlight>
                <a:latin typeface="arial" panose="020B0604020202020204" pitchFamily="34" charset="0"/>
                <a:hlinkClick r:id="rId9"/>
              </a:rPr>
              <a:t>7.Making or supplying articles for use in frauds</a:t>
            </a:r>
            <a:endParaRPr lang="en-GB" dirty="0">
              <a:solidFill>
                <a:srgbClr val="1E1E1E"/>
              </a:solidFill>
              <a:highlight>
                <a:srgbClr val="FFFFFF"/>
              </a:highlight>
              <a:latin typeface="arial" panose="020B0604020202020204" pitchFamily="34" charset="0"/>
            </a:endParaRPr>
          </a:p>
          <a:p>
            <a:pPr marL="742950" lvl="1" indent="-285750" algn="l">
              <a:buFont typeface="Arial" panose="020B0604020202020204" pitchFamily="34" charset="0"/>
              <a:buChar char="•"/>
            </a:pPr>
            <a:r>
              <a:rPr lang="en-GB" b="0" i="0" u="none" strike="noStrike" dirty="0">
                <a:solidFill>
                  <a:srgbClr val="0A64D7"/>
                </a:solidFill>
                <a:effectLst/>
                <a:highlight>
                  <a:srgbClr val="FFFFFF"/>
                </a:highlight>
                <a:latin typeface="arial" panose="020B0604020202020204" pitchFamily="34" charset="0"/>
                <a:hlinkClick r:id="rId10"/>
              </a:rPr>
              <a:t>8.“Article”</a:t>
            </a:r>
            <a:endParaRPr lang="en-GB" b="0" i="0" dirty="0">
              <a:solidFill>
                <a:srgbClr val="1E1E1E"/>
              </a:solidFill>
              <a:effectLst/>
              <a:highlight>
                <a:srgbClr val="FFFFFF"/>
              </a:highlight>
              <a:latin typeface="arial" panose="020B0604020202020204" pitchFamily="34" charset="0"/>
            </a:endParaRPr>
          </a:p>
          <a:p>
            <a:pPr marL="742950" lvl="1" indent="-285750" algn="l">
              <a:buFont typeface="Arial" panose="020B0604020202020204" pitchFamily="34" charset="0"/>
              <a:buChar char="•"/>
            </a:pPr>
            <a:r>
              <a:rPr lang="en-GB" b="0" i="0" u="none" strike="noStrike" dirty="0">
                <a:solidFill>
                  <a:srgbClr val="0A64D7"/>
                </a:solidFill>
                <a:effectLst/>
                <a:highlight>
                  <a:srgbClr val="FFFFFF"/>
                </a:highlight>
                <a:latin typeface="arial" panose="020B0604020202020204" pitchFamily="34" charset="0"/>
                <a:hlinkClick r:id="rId11"/>
              </a:rPr>
              <a:t>9.Participating in fraudulent business carried on by sole trader etc.</a:t>
            </a:r>
            <a:endParaRPr lang="en-GB" b="0" i="0" dirty="0">
              <a:solidFill>
                <a:srgbClr val="1E1E1E"/>
              </a:solidFill>
              <a:effectLst/>
              <a:highlight>
                <a:srgbClr val="FFFFFF"/>
              </a:highlight>
              <a:latin typeface="arial" panose="020B0604020202020204" pitchFamily="34" charset="0"/>
            </a:endParaRPr>
          </a:p>
          <a:p>
            <a:pPr marL="742950" lvl="1" indent="-285750" algn="l">
              <a:buFont typeface="Arial" panose="020B0604020202020204" pitchFamily="34" charset="0"/>
              <a:buChar char="•"/>
            </a:pPr>
            <a:r>
              <a:rPr lang="en-GB" b="0" i="0" u="none" strike="noStrike" dirty="0">
                <a:solidFill>
                  <a:srgbClr val="0A64D7"/>
                </a:solidFill>
                <a:effectLst/>
                <a:highlight>
                  <a:srgbClr val="FFFFFF"/>
                </a:highlight>
                <a:latin typeface="arial" panose="020B0604020202020204" pitchFamily="34" charset="0"/>
                <a:hlinkClick r:id="rId12"/>
              </a:rPr>
              <a:t>10.Participating in fraudulent business carried on by company etc.: penalty</a:t>
            </a:r>
            <a:endParaRPr lang="en-GB" b="0" i="0" dirty="0">
              <a:solidFill>
                <a:srgbClr val="1E1E1E"/>
              </a:solidFill>
              <a:effectLst/>
              <a:highlight>
                <a:srgbClr val="FFFFFF"/>
              </a:highlight>
              <a:latin typeface="arial" panose="020B0604020202020204" pitchFamily="34" charset="0"/>
            </a:endParaRPr>
          </a:p>
          <a:p>
            <a:pPr marL="285750" indent="-285750" algn="l">
              <a:buFont typeface="Arial" panose="020B0604020202020204" pitchFamily="34" charset="0"/>
              <a:buChar char="•"/>
            </a:pPr>
            <a:r>
              <a:rPr lang="en-GB" b="0" i="1" u="none" strike="noStrike" dirty="0">
                <a:solidFill>
                  <a:srgbClr val="0A64D7"/>
                </a:solidFill>
                <a:effectLst/>
                <a:highlight>
                  <a:srgbClr val="FFFFFF"/>
                </a:highlight>
                <a:latin typeface="Roboto" panose="02000000000000000000" pitchFamily="2" charset="0"/>
                <a:hlinkClick r:id="rId13"/>
              </a:rPr>
              <a:t>Obtaining services dishonestly</a:t>
            </a:r>
            <a:endParaRPr lang="en-GB" b="0" i="1" dirty="0">
              <a:solidFill>
                <a:srgbClr val="000000"/>
              </a:solidFill>
              <a:effectLst/>
              <a:highlight>
                <a:srgbClr val="FFFFFF"/>
              </a:highlight>
              <a:latin typeface="arial" panose="020B0604020202020204" pitchFamily="34" charset="0"/>
            </a:endParaRPr>
          </a:p>
          <a:p>
            <a:pPr marL="742950" lvl="1" indent="-285750" algn="l">
              <a:buFont typeface="Arial" panose="020B0604020202020204" pitchFamily="34" charset="0"/>
              <a:buChar char="•"/>
            </a:pPr>
            <a:r>
              <a:rPr lang="en-GB" b="0" i="0" u="none" strike="noStrike" dirty="0">
                <a:solidFill>
                  <a:srgbClr val="0A64D7"/>
                </a:solidFill>
                <a:effectLst/>
                <a:highlight>
                  <a:srgbClr val="FFFFFF"/>
                </a:highlight>
                <a:latin typeface="arial" panose="020B0604020202020204" pitchFamily="34" charset="0"/>
                <a:hlinkClick r:id="rId14"/>
              </a:rPr>
              <a:t>11.Obtaining services dishonestly</a:t>
            </a:r>
            <a:endParaRPr lang="en-GB" b="0" i="0" dirty="0">
              <a:solidFill>
                <a:srgbClr val="1E1E1E"/>
              </a:solidFill>
              <a:effectLst/>
              <a:highlight>
                <a:srgbClr val="FFFFFF"/>
              </a:highligh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B0181-1029-4527-BD74-D7346D2A992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2668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6DBF4-F1D4-D14B-B3A1-FA50FC7ED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5A8F9-CBBE-BFCB-3F7B-FECC12A120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C893F3-03F8-4BB5-49F6-2D1A5E8CF8A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FF7B19E-9984-BE28-0201-831605A4C0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B0181-1029-4527-BD74-D7346D2A992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2131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A5551-E314-6274-F42F-3E0ACA256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208978-DC39-571F-D4B9-C4BA618B2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B6F1F-2991-CCEA-0D65-9374D6AA39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C7F1228-4B57-F5CD-21A5-BFB9CBA66C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B0181-1029-4527-BD74-D7346D2A992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61227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Management process that puts FRS in a position where it can continue to deliver our critical Services in a disruptive event.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B39B748-09E4-4534-9F8A-B7559B750E88}" type="slidenum">
              <a:rPr lang="en-GB" smtClean="0"/>
              <a:t>17</a:t>
            </a:fld>
            <a:endParaRPr lang="en-GB"/>
          </a:p>
        </p:txBody>
      </p:sp>
    </p:spTree>
    <p:extLst>
      <p:ext uri="{BB962C8B-B14F-4D97-AF65-F5344CB8AC3E}">
        <p14:creationId xmlns:p14="http://schemas.microsoft.com/office/powerpoint/2010/main" val="969178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well as ISO22301 the BCI GPG is a framework in which we align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Split into 6 professional practices.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Outside – governance, policy, framework and strategy. These documents set the standards, the why and how for carrying out BC in the Service. These are reviewed when needed but at least annually.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process looks at risks to our critical activities, how we can mitigate those risks and BC plans are the guidance for what needs to happen if an event occurs.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Plans are not considered to be effective unless they have been exercised. A debrief is carried out after each exercise or activation which then improves our resilience. Finally embracing BC sits in the heart of the system. Having staff aware of BC and prepared will enable a quicker recovery from an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Business Continuity policy and framework are available on the collaboration portal. Included in the policy are roles and responsibilities. Your role in relation to BC - </a:t>
            </a:r>
            <a:r>
              <a:rPr lang="en-GB" sz="1200" dirty="0">
                <a:cs typeface="Arial" panose="020B0604020202020204" pitchFamily="34" charset="0"/>
              </a:rPr>
              <a:t>Provide expertise, understand their role, what </a:t>
            </a:r>
            <a:r>
              <a:rPr lang="en-GB" sz="1200" i="1" dirty="0">
                <a:cs typeface="Arial" panose="020B0604020202020204" pitchFamily="34" charset="0"/>
              </a:rPr>
              <a:t>works</a:t>
            </a:r>
            <a:r>
              <a:rPr lang="en-GB" sz="1200" dirty="0">
                <a:cs typeface="Arial" panose="020B0604020202020204" pitchFamily="34" charset="0"/>
              </a:rPr>
              <a:t>, what </a:t>
            </a:r>
            <a:r>
              <a:rPr lang="en-GB" sz="1200" i="1" dirty="0">
                <a:cs typeface="Arial" panose="020B0604020202020204" pitchFamily="34" charset="0"/>
              </a:rPr>
              <a:t>would </a:t>
            </a:r>
            <a:r>
              <a:rPr lang="en-GB" sz="1200" dirty="0">
                <a:cs typeface="Arial" panose="020B0604020202020204" pitchFamily="34" charset="0"/>
              </a:rPr>
              <a:t>work, what </a:t>
            </a:r>
            <a:r>
              <a:rPr lang="en-GB" sz="1200" i="1" dirty="0">
                <a:cs typeface="Arial" panose="020B0604020202020204" pitchFamily="34" charset="0"/>
              </a:rPr>
              <a:t>might </a:t>
            </a:r>
            <a:r>
              <a:rPr lang="en-GB" sz="1200" dirty="0">
                <a:cs typeface="Arial" panose="020B0604020202020204" pitchFamily="34" charset="0"/>
              </a:rPr>
              <a:t>work, Support with plans and your stations in exercising. </a:t>
            </a:r>
            <a:endParaRPr lang="en-GB" sz="14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2B39B748-09E4-4534-9F8A-B7559B750E88}" type="slidenum">
              <a:rPr lang="en-GB" smtClean="0"/>
              <a:t>18</a:t>
            </a:fld>
            <a:endParaRPr lang="en-GB"/>
          </a:p>
        </p:txBody>
      </p:sp>
    </p:spTree>
    <p:extLst>
      <p:ext uri="{BB962C8B-B14F-4D97-AF65-F5344CB8AC3E}">
        <p14:creationId xmlns:p14="http://schemas.microsoft.com/office/powerpoint/2010/main" val="361780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cs typeface="Arial" panose="020B0604020202020204" pitchFamily="34" charset="0"/>
              </a:rPr>
              <a:t>FRS has a </a:t>
            </a:r>
            <a:r>
              <a:rPr lang="en-GB" sz="1200" b="1" u="sng" dirty="0">
                <a:cs typeface="Arial" panose="020B0604020202020204" pitchFamily="34" charset="0"/>
              </a:rPr>
              <a:t>statutory duty</a:t>
            </a:r>
            <a:r>
              <a:rPr lang="en-GB" sz="1200" b="1" dirty="0">
                <a:cs typeface="Arial" panose="020B0604020202020204" pitchFamily="34" charset="0"/>
              </a:rPr>
              <a:t> </a:t>
            </a:r>
            <a:r>
              <a:rPr lang="en-GB" sz="1200" dirty="0">
                <a:cs typeface="Arial" panose="020B0604020202020204" pitchFamily="34" charset="0"/>
              </a:rPr>
              <a:t>to “</a:t>
            </a:r>
            <a:r>
              <a:rPr lang="en-GB" sz="1200" b="1" dirty="0">
                <a:solidFill>
                  <a:srgbClr val="FF0000"/>
                </a:solidFill>
                <a:cs typeface="Arial" panose="020B0604020202020204" pitchFamily="34" charset="0"/>
              </a:rPr>
              <a:t>maintain </a:t>
            </a:r>
            <a:r>
              <a:rPr lang="en-US" sz="1200" b="1" dirty="0">
                <a:solidFill>
                  <a:srgbClr val="FF0000"/>
                </a:solidFill>
                <a:cs typeface="Arial" panose="020B0604020202020204" pitchFamily="34" charset="0"/>
              </a:rPr>
              <a:t>BC arrangements and recovery plans</a:t>
            </a:r>
            <a:r>
              <a:rPr lang="en-US" sz="1200" dirty="0">
                <a:cs typeface="Arial" panose="020B0604020202020204" pitchFamily="34" charset="0"/>
              </a:rPr>
              <a:t>” in accordance with The Civil Contingencies Act 2004 and the Fire &amp; Rescue Service Act 2004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B39B748-09E4-4534-9F8A-B7559B750E88}" type="slidenum">
              <a:rPr lang="en-GB" smtClean="0"/>
              <a:t>19</a:t>
            </a:fld>
            <a:endParaRPr lang="en-GB"/>
          </a:p>
        </p:txBody>
      </p:sp>
    </p:spTree>
    <p:extLst>
      <p:ext uri="{BB962C8B-B14F-4D97-AF65-F5344CB8AC3E}">
        <p14:creationId xmlns:p14="http://schemas.microsoft.com/office/powerpoint/2010/main" val="149310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26F19-7D89-DBEF-C382-7018753BD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97861-74F2-403A-308F-2332EBE1D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16BC4D-524B-C40D-D9A0-7069FC55AFB7}"/>
              </a:ext>
            </a:extLst>
          </p:cNvPr>
          <p:cNvSpPr>
            <a:spLocks noGrp="1"/>
          </p:cNvSpPr>
          <p:nvPr>
            <p:ph type="body" idx="1"/>
          </p:nvPr>
        </p:nvSpPr>
        <p:spPr/>
        <p:txBody>
          <a:bodyPr/>
          <a:lstStyle/>
          <a:p>
            <a:r>
              <a:rPr lang="en-GB"/>
              <a:t>Statutory duty under the CCA 2004. </a:t>
            </a:r>
          </a:p>
          <a:p>
            <a:pPr marL="171450" indent="-171450">
              <a:buFont typeface="Arial" panose="020B0604020202020204" pitchFamily="34" charset="0"/>
              <a:buChar char="•"/>
            </a:pPr>
            <a:r>
              <a:rPr lang="en-GB"/>
              <a:t>Plans to maintained to ensure that we can continue to perform our functions at pre-determined levels. This doesn’t mean every activity needs to continue but those that directly contribute to us providing a Service do. COVID </a:t>
            </a:r>
          </a:p>
          <a:p>
            <a:pPr marL="171450" indent="-171450">
              <a:buFont typeface="Arial" panose="020B0604020202020204" pitchFamily="34" charset="0"/>
              <a:buChar char="•"/>
            </a:pPr>
            <a:r>
              <a:rPr lang="en-GB"/>
              <a:t>Procedure for invoking plans – internally plan owners can activate their own plans with EB lead approval, Service wide plans a DPO</a:t>
            </a:r>
          </a:p>
          <a:p>
            <a:pPr marL="171450" indent="-171450">
              <a:buFont typeface="Arial" panose="020B0604020202020204" pitchFamily="34" charset="0"/>
              <a:buChar char="•"/>
            </a:pPr>
            <a:r>
              <a:rPr lang="en-GB"/>
              <a:t>Plans should be exercised to check plans work, rehearsing plans makes them familiar with key staff so when an event happens staff know exactly what to do. Plans not considered reliable until exercised. </a:t>
            </a:r>
          </a:p>
          <a:p>
            <a:pPr marL="171450" indent="-171450">
              <a:buFont typeface="Arial" panose="020B0604020202020204" pitchFamily="34" charset="0"/>
              <a:buChar char="•"/>
            </a:pPr>
            <a:r>
              <a:rPr lang="en-GB"/>
              <a:t>Key staff must be trained. Training is being carried out including today, </a:t>
            </a:r>
          </a:p>
          <a:p>
            <a:pPr marL="171450" indent="-171450">
              <a:buFont typeface="Arial" panose="020B0604020202020204" pitchFamily="34" charset="0"/>
              <a:buChar char="•"/>
            </a:pPr>
            <a:r>
              <a:rPr lang="en-GB"/>
              <a:t>Plans should be reviewed at least annually but also </a:t>
            </a:r>
          </a:p>
          <a:p>
            <a:pPr marL="628650" lvl="1" indent="-171450">
              <a:buFont typeface="Arial" panose="020B0604020202020204" pitchFamily="34" charset="0"/>
              <a:buChar char="•"/>
            </a:pPr>
            <a:r>
              <a:rPr lang="en-GB" b="1"/>
              <a:t>personnel </a:t>
            </a:r>
            <a:r>
              <a:rPr lang="en-GB"/>
              <a:t>- staff turnover means that contact details will need constant updating; o </a:t>
            </a:r>
          </a:p>
          <a:p>
            <a:pPr marL="628650" lvl="1" indent="-171450">
              <a:buFont typeface="Arial" panose="020B0604020202020204" pitchFamily="34" charset="0"/>
              <a:buChar char="•"/>
            </a:pPr>
            <a:r>
              <a:rPr lang="en-GB" b="1"/>
              <a:t>the responsibilities of the Category 1 responder </a:t>
            </a:r>
            <a:r>
              <a:rPr lang="en-GB"/>
              <a:t>- where a Category 1 responder takes on new functions or delivers new services, this should be reflected; </a:t>
            </a:r>
          </a:p>
          <a:p>
            <a:pPr marL="628650" lvl="1" indent="-171450">
              <a:buFont typeface="Arial" panose="020B0604020202020204" pitchFamily="34" charset="0"/>
              <a:buChar char="•"/>
            </a:pPr>
            <a:r>
              <a:rPr lang="en-GB" b="1"/>
              <a:t>organisational structures </a:t>
            </a:r>
            <a:r>
              <a:rPr lang="en-GB"/>
              <a:t>- where responders have experienced restructuring this may need to be reflected in plans;</a:t>
            </a:r>
          </a:p>
          <a:p>
            <a:pPr marL="628650" lvl="1" indent="-171450">
              <a:buFont typeface="Arial" panose="020B0604020202020204" pitchFamily="34" charset="0"/>
              <a:buChar char="•"/>
            </a:pPr>
            <a:r>
              <a:rPr lang="en-GB"/>
              <a:t> </a:t>
            </a:r>
            <a:r>
              <a:rPr lang="en-GB" b="1"/>
              <a:t>suppliers or contractors </a:t>
            </a:r>
            <a:r>
              <a:rPr lang="en-GB"/>
              <a:t>- ensuring that the details of suppliers and contractors are kept up to date; </a:t>
            </a:r>
          </a:p>
          <a:p>
            <a:pPr marL="628650" lvl="1" indent="-171450">
              <a:buFont typeface="Arial" panose="020B0604020202020204" pitchFamily="34" charset="0"/>
              <a:buChar char="•"/>
            </a:pPr>
            <a:r>
              <a:rPr lang="en-GB" b="1"/>
              <a:t>risk assessments </a:t>
            </a:r>
            <a:r>
              <a:rPr lang="en-GB"/>
              <a:t>- the Act requires Category 1 responders to review plans in the light of changes to risk assessments; and</a:t>
            </a:r>
          </a:p>
          <a:p>
            <a:pPr marL="628650" lvl="1" indent="-171450">
              <a:buFont typeface="Arial" panose="020B0604020202020204" pitchFamily="34" charset="0"/>
              <a:buChar char="•"/>
            </a:pPr>
            <a:r>
              <a:rPr lang="en-GB" b="1"/>
              <a:t>business objectives/processes</a:t>
            </a:r>
          </a:p>
          <a:p>
            <a:pPr marL="171450" lvl="0" indent="-171450">
              <a:buFont typeface="Arial" panose="020B0604020202020204" pitchFamily="34" charset="0"/>
              <a:buChar char="•"/>
            </a:pPr>
            <a:r>
              <a:rPr lang="en-GB" b="0"/>
              <a:t>Does everyone know where you BCP is? Link on last slide </a:t>
            </a:r>
          </a:p>
        </p:txBody>
      </p:sp>
      <p:sp>
        <p:nvSpPr>
          <p:cNvPr id="4" name="Slide Number Placeholder 3">
            <a:extLst>
              <a:ext uri="{FF2B5EF4-FFF2-40B4-BE49-F238E27FC236}">
                <a16:creationId xmlns:a16="http://schemas.microsoft.com/office/drawing/2014/main" id="{FD2244DD-E20A-4137-8CB5-401EDCC4789B}"/>
              </a:ext>
            </a:extLst>
          </p:cNvPr>
          <p:cNvSpPr>
            <a:spLocks noGrp="1"/>
          </p:cNvSpPr>
          <p:nvPr>
            <p:ph type="sldNum" sz="quarter" idx="5"/>
          </p:nvPr>
        </p:nvSpPr>
        <p:spPr/>
        <p:txBody>
          <a:bodyPr/>
          <a:lstStyle/>
          <a:p>
            <a:fld id="{2B39B748-09E4-4534-9F8A-B7559B750E88}" type="slidenum">
              <a:rPr lang="en-GB" smtClean="0"/>
              <a:t>20</a:t>
            </a:fld>
            <a:endParaRPr lang="en-GB"/>
          </a:p>
        </p:txBody>
      </p:sp>
    </p:spTree>
    <p:extLst>
      <p:ext uri="{BB962C8B-B14F-4D97-AF65-F5344CB8AC3E}">
        <p14:creationId xmlns:p14="http://schemas.microsoft.com/office/powerpoint/2010/main" val="34904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What is psychological safety and why is it the key to great teamwork? | </a:t>
            </a:r>
            <a:r>
              <a:rPr lang="en-GB" dirty="0" err="1">
                <a:hlinkClick r:id="rId3"/>
              </a:rPr>
              <a:t>Impraise</a:t>
            </a:r>
            <a:endParaRPr lang="en-GB" dirty="0"/>
          </a:p>
          <a:p>
            <a:endParaRPr lang="en-GB" dirty="0"/>
          </a:p>
          <a:p>
            <a:r>
              <a:rPr lang="en-GB" dirty="0"/>
              <a:t>https://youtu.be/LhoLuui9gX8 </a:t>
            </a:r>
          </a:p>
          <a:p>
            <a:endParaRPr lang="en-GB" dirty="0"/>
          </a:p>
        </p:txBody>
      </p:sp>
      <p:sp>
        <p:nvSpPr>
          <p:cNvPr id="4" name="Slide Number Placeholder 3"/>
          <p:cNvSpPr>
            <a:spLocks noGrp="1"/>
          </p:cNvSpPr>
          <p:nvPr>
            <p:ph type="sldNum" sz="quarter" idx="5"/>
          </p:nvPr>
        </p:nvSpPr>
        <p:spPr/>
        <p:txBody>
          <a:bodyPr/>
          <a:lstStyle/>
          <a:p>
            <a:fld id="{ACE4E62C-6F94-414E-950D-96E4AC31D061}" type="slidenum">
              <a:rPr lang="en-US" smtClean="0"/>
              <a:t>2</a:t>
            </a:fld>
            <a:endParaRPr lang="en-US" dirty="0"/>
          </a:p>
        </p:txBody>
      </p:sp>
    </p:spTree>
    <p:extLst>
      <p:ext uri="{BB962C8B-B14F-4D97-AF65-F5344CB8AC3E}">
        <p14:creationId xmlns:p14="http://schemas.microsoft.com/office/powerpoint/2010/main" val="2919362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39B748-09E4-4534-9F8A-B7559B750E88}" type="slidenum">
              <a:rPr lang="en-GB" smtClean="0"/>
              <a:t>21</a:t>
            </a:fld>
            <a:endParaRPr lang="en-GB"/>
          </a:p>
        </p:txBody>
      </p:sp>
    </p:spTree>
    <p:extLst>
      <p:ext uri="{BB962C8B-B14F-4D97-AF65-F5344CB8AC3E}">
        <p14:creationId xmlns:p14="http://schemas.microsoft.com/office/powerpoint/2010/main" val="766067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ICT building resilience against cyber attacks. Phishing simulations are being carried out, Training and general awareness.. A FRS suffered a cyber attack a few years ago when they lost everything. How would you continue to do your role if you lost ICT? It took years to recover.</a:t>
            </a:r>
          </a:p>
          <a:p>
            <a:endParaRPr lang="en-GB" dirty="0"/>
          </a:p>
          <a:p>
            <a:r>
              <a:rPr lang="en-GB" dirty="0"/>
              <a:t>Preparing to stand up the response team for any potential Industrial Action if a pay award can’t be agreed upon.  When event will impact the whole Service or our ability to carry out our critical activities. </a:t>
            </a:r>
          </a:p>
          <a:p>
            <a:endParaRPr lang="en-GB" dirty="0"/>
          </a:p>
          <a:p>
            <a:r>
              <a:rPr lang="en-GB" dirty="0"/>
              <a:t>Power outages, and particularly NPO. Even low probability the impacts are going to be huge and government directive to make sure we are prepared. Run desktop exercise to help inform plan. NPO will be a complete loss of electricity. What have you used electricity for today? None of it would be available. BC Plan printed? Now think how that is going to impact us a Service. (no generation, fuel tanks rely on a card to dispense, no communications, toilets ) What mitigations and contingencies can we put in place?? </a:t>
            </a:r>
          </a:p>
          <a:p>
            <a:endParaRPr lang="en-GB" dirty="0"/>
          </a:p>
          <a:p>
            <a:r>
              <a:rPr lang="en-GB" dirty="0"/>
              <a:t>Loss of vehicles, property and equipment, what reserves are available and supply chain timelines.</a:t>
            </a:r>
          </a:p>
        </p:txBody>
      </p:sp>
      <p:sp>
        <p:nvSpPr>
          <p:cNvPr id="4" name="Slide Number Placeholder 3"/>
          <p:cNvSpPr>
            <a:spLocks noGrp="1"/>
          </p:cNvSpPr>
          <p:nvPr>
            <p:ph type="sldNum" sz="quarter" idx="5"/>
          </p:nvPr>
        </p:nvSpPr>
        <p:spPr/>
        <p:txBody>
          <a:bodyPr/>
          <a:lstStyle/>
          <a:p>
            <a:fld id="{2B39B748-09E4-4534-9F8A-B7559B750E88}" type="slidenum">
              <a:rPr lang="en-GB" smtClean="0"/>
              <a:t>22</a:t>
            </a:fld>
            <a:endParaRPr lang="en-GB"/>
          </a:p>
        </p:txBody>
      </p:sp>
    </p:spTree>
    <p:extLst>
      <p:ext uri="{BB962C8B-B14F-4D97-AF65-F5344CB8AC3E}">
        <p14:creationId xmlns:p14="http://schemas.microsoft.com/office/powerpoint/2010/main" val="1520235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39B748-09E4-4534-9F8A-B7559B750E88}" type="slidenum">
              <a:rPr lang="en-GB" smtClean="0"/>
              <a:t>23</a:t>
            </a:fld>
            <a:endParaRPr lang="en-GB"/>
          </a:p>
        </p:txBody>
      </p:sp>
    </p:spTree>
    <p:extLst>
      <p:ext uri="{BB962C8B-B14F-4D97-AF65-F5344CB8AC3E}">
        <p14:creationId xmlns:p14="http://schemas.microsoft.com/office/powerpoint/2010/main" val="830022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Connecting the dots, data</a:t>
            </a:r>
            <a:r>
              <a:rPr lang="en-GB" baseline="0" dirty="0"/>
              <a:t> silo’ d moving towards knowledge to inform decision making</a:t>
            </a:r>
          </a:p>
          <a:p>
            <a:pPr marL="290989" indent="-290989">
              <a:buFont typeface="Arial" panose="020B0604020202020204" pitchFamily="34" charset="0"/>
              <a:buChar char="•"/>
            </a:pPr>
            <a:r>
              <a:rPr lang="en-GB" dirty="0"/>
              <a:t>Helps FRS achieve stated objectives and better deliver on intended outcomes.</a:t>
            </a:r>
          </a:p>
          <a:p>
            <a:pPr marL="290989" indent="-290989">
              <a:buFont typeface="Arial" panose="020B0604020202020204" pitchFamily="34" charset="0"/>
              <a:buChar char="•"/>
            </a:pPr>
            <a:r>
              <a:rPr lang="en-GB" dirty="0"/>
              <a:t>Helps managers to demonstrate good governance, better understand their risk profile and better mitigate risks (particularly uninsurable risks).</a:t>
            </a:r>
          </a:p>
          <a:p>
            <a:pPr marL="290989" indent="-290989">
              <a:buFont typeface="Arial" panose="020B0604020202020204" pitchFamily="34" charset="0"/>
              <a:buChar char="•"/>
            </a:pPr>
            <a:r>
              <a:rPr lang="en-GB" dirty="0"/>
              <a:t>Enhances political and community support and satisfy stakeholders expectations on internal controls.</a:t>
            </a:r>
          </a:p>
          <a:p>
            <a:pPr marL="290989" indent="-290989">
              <a:buFont typeface="Arial" panose="020B0604020202020204" pitchFamily="34" charset="0"/>
              <a:buChar char="•"/>
            </a:pPr>
            <a:r>
              <a:rPr lang="en-GB" dirty="0"/>
              <a:t>Through the identification of risks to these activities that may need a Service decision to resolve.  </a:t>
            </a:r>
          </a:p>
          <a:p>
            <a:pPr marL="290989" indent="-290989">
              <a:buFont typeface="Arial" panose="020B0604020202020204" pitchFamily="34" charset="0"/>
              <a:buChar char="•"/>
            </a:pPr>
            <a:r>
              <a:rPr lang="en-GB" dirty="0"/>
              <a:t>Better mitigation of key risks.</a:t>
            </a:r>
          </a:p>
          <a:p>
            <a:pPr marL="290989" indent="-290989">
              <a:buFont typeface="Arial" panose="020B0604020202020204" pitchFamily="34" charset="0"/>
              <a:buChar char="•"/>
            </a:pPr>
            <a:r>
              <a:rPr lang="en-GB" dirty="0"/>
              <a:t>Protection of 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E4E62C-6F94-414E-950D-96E4AC31D061}" type="slidenum">
              <a:rPr lang="en-US" smtClean="0"/>
              <a:t>3</a:t>
            </a:fld>
            <a:endParaRPr lang="en-US" dirty="0"/>
          </a:p>
        </p:txBody>
      </p:sp>
    </p:spTree>
    <p:extLst>
      <p:ext uri="{BB962C8B-B14F-4D97-AF65-F5344CB8AC3E}">
        <p14:creationId xmlns:p14="http://schemas.microsoft.com/office/powerpoint/2010/main" val="113076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71932-A9AA-9815-376E-6674E45BF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6DA16-D54E-A5E4-765F-D33CEEAB26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1BA8D-1622-0588-D836-9775C46F71A9}"/>
              </a:ext>
            </a:extLst>
          </p:cNvPr>
          <p:cNvSpPr>
            <a:spLocks noGrp="1"/>
          </p:cNvSpPr>
          <p:nvPr>
            <p:ph type="body" idx="1"/>
          </p:nvPr>
        </p:nvSpPr>
        <p:spPr/>
        <p:txBody>
          <a:bodyPr/>
          <a:lstStyle/>
          <a:p>
            <a:r>
              <a:rPr lang="en-GB" dirty="0"/>
              <a:t>HM government – The Orange</a:t>
            </a:r>
            <a:r>
              <a:rPr lang="en-GB" baseline="0" dirty="0"/>
              <a:t> Book: </a:t>
            </a:r>
            <a:r>
              <a:rPr lang="en-GB" b="1" dirty="0"/>
              <a:t>Principle A </a:t>
            </a:r>
            <a:r>
              <a:rPr lang="en-GB" dirty="0"/>
              <a:t>–risk management shall be an essential part of governance and leadership and fundamental to how the organisation is directed, managed and controlled at all levels.</a:t>
            </a:r>
            <a:endParaRPr lang="en-GB" baseline="0" dirty="0"/>
          </a:p>
          <a:p>
            <a:r>
              <a:rPr lang="en-GB" b="1" dirty="0"/>
              <a:t>FIRST PRINCIPLES –A B C Model</a:t>
            </a:r>
          </a:p>
          <a:p>
            <a:r>
              <a:rPr lang="en-GB" dirty="0"/>
              <a:t>•(Risk) </a:t>
            </a:r>
            <a:r>
              <a:rPr lang="en-GB" b="1" dirty="0"/>
              <a:t>attitude</a:t>
            </a:r>
            <a:r>
              <a:rPr lang="en-GB" dirty="0"/>
              <a:t> -position of individual or group towards risk –influenced by risk perception</a:t>
            </a:r>
          </a:p>
          <a:p>
            <a:r>
              <a:rPr lang="en-GB" dirty="0"/>
              <a:t>•(Risk) </a:t>
            </a:r>
            <a:r>
              <a:rPr lang="en-GB" b="1" dirty="0"/>
              <a:t>behaviour</a:t>
            </a:r>
            <a:r>
              <a:rPr lang="en-GB" dirty="0"/>
              <a:t>–actions decisions-making, processes communications relating to risk</a:t>
            </a:r>
          </a:p>
          <a:p>
            <a:r>
              <a:rPr lang="en-GB" dirty="0"/>
              <a:t>•(Risk) </a:t>
            </a:r>
            <a:r>
              <a:rPr lang="en-GB" b="1" dirty="0"/>
              <a:t>culture</a:t>
            </a:r>
            <a:r>
              <a:rPr lang="en-GB" dirty="0"/>
              <a:t> -values, beliefs, knowledge and understanding shared by a group with a common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301C7ACC-8539-BE12-851C-017ED26639F4}"/>
              </a:ext>
            </a:extLst>
          </p:cNvPr>
          <p:cNvSpPr>
            <a:spLocks noGrp="1"/>
          </p:cNvSpPr>
          <p:nvPr>
            <p:ph type="sldNum" sz="quarter" idx="5"/>
          </p:nvPr>
        </p:nvSpPr>
        <p:spPr/>
        <p:txBody>
          <a:bodyPr/>
          <a:lstStyle/>
          <a:p>
            <a:fld id="{ACE4E62C-6F94-414E-950D-96E4AC31D061}" type="slidenum">
              <a:rPr lang="en-US" smtClean="0"/>
              <a:t>4</a:t>
            </a:fld>
            <a:endParaRPr lang="en-US" dirty="0"/>
          </a:p>
        </p:txBody>
      </p:sp>
    </p:spTree>
    <p:extLst>
      <p:ext uri="{BB962C8B-B14F-4D97-AF65-F5344CB8AC3E}">
        <p14:creationId xmlns:p14="http://schemas.microsoft.com/office/powerpoint/2010/main" val="1897505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4A8AA-623D-A19B-3AEC-436B67E32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BD41D-478B-BADA-0457-3F5A1EEC33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F1DD4-EE2C-A482-FF1F-0A8762D11D0B}"/>
              </a:ext>
            </a:extLst>
          </p:cNvPr>
          <p:cNvSpPr>
            <a:spLocks noGrp="1"/>
          </p:cNvSpPr>
          <p:nvPr>
            <p:ph type="body" idx="1"/>
          </p:nvPr>
        </p:nvSpPr>
        <p:spPr/>
        <p:txBody>
          <a:bodyPr/>
          <a:lstStyle/>
          <a:p>
            <a:r>
              <a:rPr lang="en-GB" dirty="0"/>
              <a:t>Select either slide 4 or 5 dependant on audience.</a:t>
            </a:r>
          </a:p>
          <a:p>
            <a:endParaRPr lang="en-GB" dirty="0"/>
          </a:p>
          <a:p>
            <a:r>
              <a:rPr lang="en-GB" dirty="0"/>
              <a:t>Ethics</a:t>
            </a:r>
            <a:r>
              <a:rPr lang="en-GB" baseline="0" dirty="0"/>
              <a:t> and risk:  spectrum of bad risk behaviour. </a:t>
            </a:r>
          </a:p>
          <a:p>
            <a:endParaRPr lang="en-GB" baseline="0" dirty="0"/>
          </a:p>
          <a:p>
            <a:r>
              <a:rPr lang="en-GB" baseline="0" dirty="0"/>
              <a:t>Refer to Stafford Hospital case study &amp; risk culture diagnostic.</a:t>
            </a:r>
          </a:p>
          <a:p>
            <a:endParaRPr lang="en-GB" baseline="0" dirty="0"/>
          </a:p>
          <a:p>
            <a:pPr marL="199388" indent="-199388">
              <a:buFont typeface="Arial" panose="020B0604020202020204" pitchFamily="34" charset="0"/>
              <a:buChar char="•"/>
            </a:pPr>
            <a:r>
              <a:rPr lang="en-GB" b="1" baseline="0" dirty="0"/>
              <a:t>Horse meat scandal: </a:t>
            </a:r>
            <a:r>
              <a:rPr lang="en-GB" sz="1200" dirty="0"/>
              <a:t>The Food Safety Authority of Ireland tested a range of cheap frozen beefburgers and ready meals from supermarkets last November for the presence of DNA from other species which were undeclared. It found </a:t>
            </a:r>
            <a:r>
              <a:rPr lang="en-GB" sz="1200" b="1" dirty="0"/>
              <a:t>horse</a:t>
            </a:r>
            <a:r>
              <a:rPr lang="en-GB" sz="1200" dirty="0"/>
              <a:t> DNA in over one-third of the beefburger samples, and pig in 85% of them.</a:t>
            </a:r>
          </a:p>
          <a:p>
            <a:pPr marL="199388" indent="-199388" defTabSz="1063398">
              <a:buFont typeface="Arial" panose="020B0604020202020204" pitchFamily="34" charset="0"/>
              <a:buChar char="•"/>
              <a:defRPr/>
            </a:pPr>
            <a:r>
              <a:rPr lang="en-GB" b="1" baseline="0" dirty="0"/>
              <a:t>Stafford Hospital case study: </a:t>
            </a:r>
            <a:r>
              <a:rPr lang="en-GB" baseline="0" dirty="0"/>
              <a:t>get in touch to work through organisational failures and impact on patients.</a:t>
            </a:r>
          </a:p>
          <a:p>
            <a:pPr marL="188281" indent="-188281">
              <a:buFont typeface="Arial" panose="020B0604020202020204" pitchFamily="34" charset="0"/>
              <a:buChar char="•"/>
            </a:pPr>
            <a:r>
              <a:rPr lang="en-GB" b="1" dirty="0"/>
              <a:t>Herald of free</a:t>
            </a:r>
            <a:r>
              <a:rPr lang="en-GB" b="1" baseline="0" dirty="0"/>
              <a:t> enterprise ferry, Zeebrugge: </a:t>
            </a:r>
            <a:r>
              <a:rPr lang="en-GB" sz="1200" dirty="0"/>
              <a:t>As the Captain of the ship couldn’t see the bow doors from the bridge and there was no other way to substantiate if the doors were open or not, besides a visual check of the doors themselves, he relied solely upon the Chief Officer’s report that all was well. To add to the dilemma, design incompatibility of the ferry and the link-span mechanisms at Zeebrugge meant the ferry’s vehicle loading decks could not be loaded properly. The loading ramp at Zeebrugge couldn’t be raised high enough, so to compensate, the Herald of Free Enterprise was lowered in the water by 3 feet by filling its ballast tanks with water.  A recipe for disaster.</a:t>
            </a:r>
          </a:p>
          <a:p>
            <a:pPr marL="188281" indent="-188281">
              <a:buFont typeface="Arial" panose="020B0604020202020204" pitchFamily="34" charset="0"/>
              <a:buChar char="•"/>
            </a:pPr>
            <a:r>
              <a:rPr lang="en-GB" sz="1200" b="1" dirty="0"/>
              <a:t>Volkswagen:</a:t>
            </a:r>
            <a:r>
              <a:rPr lang="en-GB" sz="1200" dirty="0"/>
              <a:t> set objectives in respond to the Clear Air Act, the subsequent emissions scandal, also known as </a:t>
            </a:r>
            <a:r>
              <a:rPr lang="en-GB" sz="1200" b="1" dirty="0" err="1"/>
              <a:t>Dieselgate</a:t>
            </a:r>
            <a:r>
              <a:rPr lang="en-GB" sz="1200" dirty="0"/>
              <a:t> or </a:t>
            </a:r>
            <a:r>
              <a:rPr lang="en-GB" sz="1200" b="1" dirty="0" err="1"/>
              <a:t>Emissionsgate</a:t>
            </a:r>
            <a:r>
              <a:rPr lang="en-GB" sz="1200" dirty="0"/>
              <a:t> began in September 2015, when the </a:t>
            </a:r>
            <a:r>
              <a:rPr lang="en-GB" sz="1200" dirty="0">
                <a:hlinkClick r:id="rId3" tooltip="United States Environmental Protection Agency"/>
              </a:rPr>
              <a:t>United States Environmental Protection Agency</a:t>
            </a:r>
            <a:r>
              <a:rPr lang="en-GB" sz="1200" dirty="0"/>
              <a:t> (EPA) issued a notice of violation of the </a:t>
            </a:r>
            <a:r>
              <a:rPr lang="en-GB" sz="1200" dirty="0">
                <a:hlinkClick r:id="rId4" tooltip="Clean Air Act (United States)"/>
              </a:rPr>
              <a:t>Clean Air Act</a:t>
            </a:r>
            <a:r>
              <a:rPr lang="en-GB" sz="1200" dirty="0"/>
              <a:t> to German automaker Volkswagen, millions paid in compensation</a:t>
            </a:r>
          </a:p>
          <a:p>
            <a:pPr marL="188281" indent="-188281">
              <a:buFont typeface="Arial" panose="020B0604020202020204" pitchFamily="34" charset="0"/>
              <a:buChar char="•"/>
            </a:pPr>
            <a:r>
              <a:rPr lang="en-GB" sz="1200" b="1" dirty="0"/>
              <a:t>Starbucks tax avoidance: </a:t>
            </a:r>
            <a:r>
              <a:rPr lang="en-GB" sz="1200" dirty="0"/>
              <a:t>Starbucks managed to avoid making any profit in the UK, apparently, by: ... Funding the whole UK operation on debt to other Starbucks subsidiaries, paying interest (which is tax deductible in the UK) at high or inflated rates.</a:t>
            </a:r>
          </a:p>
          <a:p>
            <a:pPr marL="188281" indent="-188281">
              <a:buFont typeface="Arial" panose="020B0604020202020204" pitchFamily="34" charset="0"/>
              <a:buChar char="•"/>
            </a:pPr>
            <a:r>
              <a:rPr lang="en-GB" b="1" baseline="0" dirty="0"/>
              <a:t>Olympic games G4S failures</a:t>
            </a:r>
            <a:r>
              <a:rPr lang="en-GB" baseline="0" dirty="0"/>
              <a:t>: provided less than 6,000 of the 10,000 security guards required, military deployed to largest ever peacetime event.</a:t>
            </a:r>
          </a:p>
          <a:p>
            <a:pPr marL="188281" indent="-188281">
              <a:buFont typeface="Arial" panose="020B0604020202020204" pitchFamily="34" charset="0"/>
              <a:buChar char="•"/>
            </a:pPr>
            <a:r>
              <a:rPr lang="en-GB" b="1" baseline="0" dirty="0"/>
              <a:t>Baby milk formula: </a:t>
            </a:r>
            <a:r>
              <a:rPr lang="en-GB" sz="1200" dirty="0"/>
              <a:t>The scandal involved milk and infant formula along with other food materials and components being adulterated with melamine. ... Of an estimated 300,000 victims, 6 babies died from kidney stones and other kidney damage and an estimated 54,000 babies were hospitalized</a:t>
            </a:r>
            <a:endParaRPr lang="en-GB" b="1" baseline="0" dirty="0"/>
          </a:p>
          <a:p>
            <a:pPr marL="188281" indent="-188281">
              <a:buFont typeface="Arial" panose="020B0604020202020204" pitchFamily="34" charset="0"/>
              <a:buChar char="•"/>
            </a:pPr>
            <a:r>
              <a:rPr lang="en-GB" b="1" baseline="0" dirty="0"/>
              <a:t>News of the World: </a:t>
            </a:r>
            <a:r>
              <a:rPr lang="en-GB" b="0" baseline="0" dirty="0"/>
              <a:t>organisation collapsed due to phone hacking scandal, Milly Dowler. </a:t>
            </a:r>
            <a:r>
              <a:rPr lang="en-GB" sz="1200" dirty="0"/>
              <a:t>The News International phone-hacking scandal was a controversy involving the now-defunct News of the World and other British newspapers owned by Rupert Murdoch. ... Advertiser boycotts led to the closure of the News of the World on 10 July 2011, after 168 years of publication.</a:t>
            </a:r>
            <a:endParaRPr lang="en-GB" b="0" baseline="0" dirty="0"/>
          </a:p>
          <a:p>
            <a:pPr marL="188281" indent="-188281">
              <a:buFont typeface="Arial" panose="020B0604020202020204" pitchFamily="34" charset="0"/>
              <a:buChar char="•"/>
            </a:pPr>
            <a:r>
              <a:rPr lang="en-GB" b="1" baseline="0" dirty="0"/>
              <a:t>Cosmopolitan Housing Association: </a:t>
            </a:r>
            <a:r>
              <a:rPr lang="en-GB" baseline="0" dirty="0"/>
              <a:t>H</a:t>
            </a:r>
            <a:r>
              <a:rPr lang="en-GB" sz="1200" dirty="0"/>
              <a:t>ad routine regulation in the early 2000s been more effective, the crisis may have been prevented. The lessons learned for the sector and regulator focus on five themes: skills and resources, information requirements, risk management, mergers, and how housing providers and the regulator should act in a crisis. The report also suggests that the government reviews the relevant legislation to ensure that the regulator is not hampered if this situation were to unfold in the future.</a:t>
            </a:r>
            <a:endParaRPr lang="en-GB" baseline="0" dirty="0"/>
          </a:p>
          <a:p>
            <a:pPr marL="188281" indent="-188281">
              <a:buFont typeface="Arial" panose="020B0604020202020204" pitchFamily="34" charset="0"/>
              <a:buChar char="•"/>
            </a:pPr>
            <a:r>
              <a:rPr lang="en-GB" b="1" baseline="0" dirty="0"/>
              <a:t>Covid 19!</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4104AA92-FE45-9B9D-A434-B68F4766C7D0}"/>
              </a:ext>
            </a:extLst>
          </p:cNvPr>
          <p:cNvSpPr>
            <a:spLocks noGrp="1"/>
          </p:cNvSpPr>
          <p:nvPr>
            <p:ph type="sldNum" sz="quarter" idx="5"/>
          </p:nvPr>
        </p:nvSpPr>
        <p:spPr/>
        <p:txBody>
          <a:bodyPr/>
          <a:lstStyle/>
          <a:p>
            <a:fld id="{ACE4E62C-6F94-414E-950D-96E4AC31D061}" type="slidenum">
              <a:rPr lang="en-US" smtClean="0"/>
              <a:t>5</a:t>
            </a:fld>
            <a:endParaRPr lang="en-US" dirty="0"/>
          </a:p>
        </p:txBody>
      </p:sp>
    </p:spTree>
    <p:extLst>
      <p:ext uri="{BB962C8B-B14F-4D97-AF65-F5344CB8AC3E}">
        <p14:creationId xmlns:p14="http://schemas.microsoft.com/office/powerpoint/2010/main" val="1830482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E2C61-3401-B2CC-1236-123B5B092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31E57-AB2B-0FCB-DDB4-14E1EF9CB1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F1A26D-6BFE-5F3E-3C90-C087E7A7E4EE}"/>
              </a:ext>
            </a:extLst>
          </p:cNvPr>
          <p:cNvSpPr>
            <a:spLocks noGrp="1"/>
          </p:cNvSpPr>
          <p:nvPr>
            <p:ph type="body" idx="1"/>
          </p:nvPr>
        </p:nvSpPr>
        <p:spPr/>
        <p:txBody>
          <a:bodyPr/>
          <a:lstStyle/>
          <a:p>
            <a:r>
              <a:rPr lang="en-GB" dirty="0"/>
              <a:t>Ethics and risk: spectrum of bad risk behaviour. </a:t>
            </a:r>
            <a:endParaRPr lang="en-US" dirty="0"/>
          </a:p>
          <a:p>
            <a:endParaRPr lang="en-GB" dirty="0"/>
          </a:p>
          <a:p>
            <a:r>
              <a:rPr lang="en-GB" dirty="0"/>
              <a:t>Refer to Stafford Hospital case study &amp; risk culture diagnostic.</a:t>
            </a:r>
            <a:endParaRPr lang="en-US" dirty="0"/>
          </a:p>
          <a:p>
            <a:endParaRPr lang="en-GB" dirty="0"/>
          </a:p>
          <a:p>
            <a:r>
              <a:rPr lang="en-GB" dirty="0"/>
              <a:t>Between 1970 and the early 1990s, more than 30,000 NHS patients were given blood transfusions, or treatments which used blood products, contaminated with hepatitis C or HIV. Over 3,000 people have died as a result, and thousands live with ongoing health conditions.</a:t>
            </a:r>
          </a:p>
          <a:p>
            <a:endParaRPr lang="en-GB" dirty="0"/>
          </a:p>
          <a:p>
            <a:pPr marL="198755" indent="-198755">
              <a:buFont typeface="Arial,Sans-Serif"/>
              <a:buChar char="•"/>
            </a:pPr>
            <a:r>
              <a:rPr lang="en-GB" b="1" dirty="0"/>
              <a:t>Horse meat scandal: </a:t>
            </a:r>
            <a:r>
              <a:rPr lang="en-GB" dirty="0"/>
              <a:t>The Food Safety Authority of Ireland tested a range of cheap frozen beefburgers and ready meals from supermarkets last November for the presence of DNA from other species which were undeclared. It found </a:t>
            </a:r>
            <a:r>
              <a:rPr lang="en-GB" b="1" dirty="0"/>
              <a:t>horse</a:t>
            </a:r>
            <a:r>
              <a:rPr lang="en-GB" dirty="0"/>
              <a:t> DNA in over one-third of the beefburger samples, and pig in 85% of them.</a:t>
            </a:r>
            <a:endParaRPr lang="en-US" dirty="0"/>
          </a:p>
          <a:p>
            <a:pPr marL="198755" indent="-198755">
              <a:buFont typeface="Arial,Sans-Serif"/>
              <a:buChar char="•"/>
            </a:pPr>
            <a:r>
              <a:rPr lang="en-GB" b="1" dirty="0"/>
              <a:t>Stafford Hospital case study: </a:t>
            </a:r>
            <a:r>
              <a:rPr lang="en-GB" dirty="0"/>
              <a:t>get in touch to work through organisational failures and impact on patients.</a:t>
            </a:r>
            <a:endParaRPr lang="en-US" dirty="0"/>
          </a:p>
          <a:p>
            <a:pPr marL="187960" indent="-187960">
              <a:buFont typeface="Arial,Sans-Serif"/>
              <a:buChar char="•"/>
            </a:pPr>
            <a:r>
              <a:rPr lang="en-GB" b="1" dirty="0"/>
              <a:t>Herald of free enterprise ferry, Zeebrugge: </a:t>
            </a:r>
            <a:r>
              <a:rPr lang="en-GB" dirty="0"/>
              <a:t>As the Captain of the ship couldn’t see the bow doors from the bridge and there was no other way to substantiate if the doors were open or not, besides a visual check of the doors themselves, he relied solely upon the Chief Officer’s report that all was well. To add to the dilemma, design incompatibility of the ferry and the link-span mechanisms at Zeebrugge meant the ferry’s vehicle loading decks could not be loaded properly. The loading ramp at Zeebrugge couldn’t be raised high enough, so to compensate, the Herald of Free Enterprise was lowered in the water by 3 feet by filling its ballast tanks with water.  A recipe for disaster.</a:t>
            </a:r>
            <a:endParaRPr lang="en-US" dirty="0"/>
          </a:p>
          <a:p>
            <a:pPr marL="187960" indent="-187960">
              <a:buFont typeface="Arial,Sans-Serif"/>
              <a:buChar char="•"/>
            </a:pPr>
            <a:r>
              <a:rPr lang="en-GB" b="1" dirty="0"/>
              <a:t>HMICFRS: ITV 4 documentary: </a:t>
            </a:r>
            <a:r>
              <a:rPr lang="en-GB" dirty="0"/>
              <a:t>FRS and Police accused of significant failures: institutionally misogynistic, racist and homophobic – MPs informed 5 March 2024</a:t>
            </a:r>
            <a:endParaRPr lang="en-US" dirty="0"/>
          </a:p>
          <a:p>
            <a:pPr marL="187960" indent="-187960">
              <a:buFont typeface="Arial,Sans-Serif"/>
              <a:buChar char="•"/>
            </a:pPr>
            <a:r>
              <a:rPr lang="en-GB" b="1" dirty="0"/>
              <a:t>Local Authorities bankruptcy: </a:t>
            </a:r>
            <a:r>
              <a:rPr lang="en-GB" dirty="0"/>
              <a:t>Councils across the country find themselves in a turbulent financial position. Eight English councils have declared themselves in effect bankrupt since 2018, including four in the past 15 months, including Woking, Nottingham, Birmingham and Thurrock. Several others have planned major cuts in an explicit attempt to stave off insolvency</a:t>
            </a:r>
          </a:p>
          <a:p>
            <a:pPr marL="187960" indent="-187960">
              <a:buFont typeface="Arial,Sans-Serif"/>
              <a:buChar char="•"/>
            </a:pPr>
            <a:r>
              <a:rPr lang="en-GB" b="1" dirty="0"/>
              <a:t>Olympic games G4S failures</a:t>
            </a:r>
            <a:r>
              <a:rPr lang="en-GB" dirty="0"/>
              <a:t>: provided less than 6,000 of the 10,000 security guards required, military deployed to largest ever peacetime event.</a:t>
            </a:r>
            <a:endParaRPr lang="en-US" dirty="0"/>
          </a:p>
          <a:p>
            <a:pPr marL="187960" indent="-187960">
              <a:buFont typeface="Arial,Sans-Serif"/>
              <a:buChar char="•"/>
            </a:pPr>
            <a:r>
              <a:rPr lang="en-GB" b="1" dirty="0"/>
              <a:t>Post Office horizon: 1999 – 2024 </a:t>
            </a:r>
            <a:r>
              <a:rPr lang="en-GB" dirty="0"/>
              <a:t>Horizon was developed by the Japanese company Fujitsu, for tasks such as accounting and stocktaking. It was introduced by the Post Office in 1999. Sub-postmasters quickly complained about bugs in the system after it falsely reported shortfalls - often for many thousands of pounds - but their concerns were dismissed</a:t>
            </a:r>
          </a:p>
          <a:p>
            <a:pPr marL="187960" indent="-187960">
              <a:buFont typeface="Arial,Sans-Serif"/>
              <a:buChar char="•"/>
            </a:pPr>
            <a:r>
              <a:rPr lang="en-GB" b="1" dirty="0"/>
              <a:t>NHS blood transfusion scandal </a:t>
            </a:r>
            <a:r>
              <a:rPr lang="en-GB" dirty="0"/>
              <a:t>Between 1970 and the early 1990s, more than 30,000 NHS patients were given blood transfusions, or treatments which used blood products, contaminated with hepatitis C or HIV. Over 3,000 people have died as a result, and thousands live with ongoing health conditions</a:t>
            </a:r>
            <a:endParaRPr lang="en-US" dirty="0"/>
          </a:p>
          <a:p>
            <a:pPr marL="187960" indent="-187960">
              <a:buFont typeface="Arial,Sans-Serif"/>
              <a:buChar char="•"/>
            </a:pPr>
            <a:r>
              <a:rPr lang="en-GB" b="1" dirty="0"/>
              <a:t>MoD cyber attack and supply chain security contract: </a:t>
            </a:r>
            <a:r>
              <a:rPr lang="en-GB" dirty="0"/>
              <a:t>on the 6 May news broke of 270,000 service personnel working for the UK MOD had been accessed. It was part of a cyber espionage operating targeting a contractor responsible for managing the payroll system. A similar breach occurred in 2014 to US officer of personnel management and involved 22.1 million individual records. The contractor did not inform MOD of the breach which is believed to have occurred early 2014 until after they had been awarded MOD IT security contract.</a:t>
            </a:r>
            <a:endParaRPr lang="en-US" dirty="0"/>
          </a:p>
          <a:p>
            <a:pPr marL="187960" indent="-187960">
              <a:buFont typeface="Arial,Sans-Serif"/>
              <a:buChar char="•"/>
            </a:pPr>
            <a:endParaRPr lang="en-GB" dirty="0"/>
          </a:p>
          <a:p>
            <a:pPr marL="187960" indent="-187960">
              <a:buFont typeface="Arial,Sans-Serif"/>
              <a:buChar char="•"/>
            </a:pPr>
            <a:r>
              <a:rPr lang="en-GB" dirty="0"/>
              <a:t>A few more examples</a:t>
            </a:r>
            <a:endParaRPr lang="en-US" dirty="0"/>
          </a:p>
          <a:p>
            <a:pPr marL="187960" indent="-187960">
              <a:buFont typeface="Arial,Sans-Serif"/>
              <a:buChar char="•"/>
            </a:pPr>
            <a:r>
              <a:rPr lang="en-GB" b="1" dirty="0"/>
              <a:t>Volkswagen:</a:t>
            </a:r>
            <a:r>
              <a:rPr lang="en-GB" dirty="0"/>
              <a:t> set objectives in respond to the Clear Air Act, the subsequent emissions scandal, also known as </a:t>
            </a:r>
            <a:r>
              <a:rPr lang="en-GB" b="1" dirty="0" err="1"/>
              <a:t>Dieselgate</a:t>
            </a:r>
            <a:r>
              <a:rPr lang="en-GB" dirty="0"/>
              <a:t> or </a:t>
            </a:r>
            <a:r>
              <a:rPr lang="en-GB" b="1" dirty="0" err="1"/>
              <a:t>Emissionsgate</a:t>
            </a:r>
            <a:r>
              <a:rPr lang="en-GB" dirty="0"/>
              <a:t> began in September 2015, when the </a:t>
            </a:r>
            <a:r>
              <a:rPr lang="en-GB" dirty="0">
                <a:hlinkClick r:id="rId3"/>
              </a:rPr>
              <a:t>United States Environmental Protection Agency</a:t>
            </a:r>
            <a:r>
              <a:rPr lang="en-GB" dirty="0"/>
              <a:t> (EPA) issued a notice of violation of the </a:t>
            </a:r>
            <a:r>
              <a:rPr lang="en-GB" dirty="0">
                <a:hlinkClick r:id="rId4"/>
              </a:rPr>
              <a:t>Clean Air Act</a:t>
            </a:r>
            <a:r>
              <a:rPr lang="en-GB" dirty="0"/>
              <a:t> to German automaker Volkswagen, millions paid in compensation.</a:t>
            </a:r>
            <a:endParaRPr lang="en-US" dirty="0"/>
          </a:p>
          <a:p>
            <a:pPr marL="187960" indent="-187960">
              <a:buFont typeface="Arial,Sans-Serif"/>
              <a:buChar char="•"/>
            </a:pPr>
            <a:r>
              <a:rPr lang="en-GB" b="1" dirty="0"/>
              <a:t>Starbucks tax avoidance: </a:t>
            </a:r>
            <a:r>
              <a:rPr lang="en-GB" dirty="0"/>
              <a:t>Starbucks managed to avoid making any profit in the UK, apparently, by: ... Funding the whole UK operation on debt to other Starbucks subsidiaries, paying interest (which is tax deductible in the UK) at high or inflated rates.</a:t>
            </a:r>
            <a:endParaRPr lang="en-US" dirty="0"/>
          </a:p>
          <a:p>
            <a:pPr marL="187960" indent="-187960">
              <a:buFont typeface="Arial,Sans-Serif"/>
              <a:buChar char="•"/>
            </a:pPr>
            <a:r>
              <a:rPr lang="en-GB" b="1" dirty="0"/>
              <a:t>Cosmopolitan Housing Association: </a:t>
            </a:r>
            <a:r>
              <a:rPr lang="en-GB" dirty="0"/>
              <a:t>Had routine regulation in the early 2000s been more effective, the crisis may have been prevented. The lessons learned for the sector and regulator focus on five themes: skills and resources, information requirements, risk management, mergers, and how housing providers and the regulator should act in a crisis. The report also suggests that the government reviews the relevant legislation to ensure that the regulator is not hampered if this situation were to unfold in the future.</a:t>
            </a:r>
            <a:endParaRPr lang="en-US" dirty="0"/>
          </a:p>
          <a:p>
            <a:pPr marL="187960" indent="-187960">
              <a:buFont typeface="Arial,Sans-Serif"/>
              <a:buChar char="•"/>
            </a:pPr>
            <a:r>
              <a:rPr lang="en-GB" b="1" dirty="0"/>
              <a:t>Covid 19!</a:t>
            </a:r>
            <a:endParaRPr lang="en-US" dirty="0"/>
          </a:p>
          <a:p>
            <a:pPr marL="187960" indent="-187960">
              <a:buFont typeface="Arial,Sans-Serif"/>
              <a:buChar char="•"/>
            </a:pPr>
            <a:r>
              <a:rPr lang="en-GB" b="1" dirty="0"/>
              <a:t>Baby milk formula: </a:t>
            </a:r>
            <a:r>
              <a:rPr lang="en-GB" dirty="0"/>
              <a:t>The scandal involved milk and infant formula along with other food materials and components being adulterated with melamine. ... Of an estimated 300,000 victims, 6 babies died from kidney stones and other kidney damage and an estimated 54,000 babies were hospitalized</a:t>
            </a:r>
          </a:p>
          <a:p>
            <a:pPr marL="187960" indent="-187960">
              <a:buFont typeface="Arial,Sans-Serif"/>
              <a:buChar char="•"/>
            </a:pPr>
            <a:r>
              <a:rPr lang="en-GB" b="1" dirty="0"/>
              <a:t>News of the World: </a:t>
            </a:r>
            <a:r>
              <a:rPr lang="en-GB" dirty="0"/>
              <a:t>organisation collapsed due to phone hacking scandal, Milly Dowler. The News International phone-hacking scandal was a controversy involving the now-defunct News of the World and other British newspapers owned by Rupert Murdoch. ... Advertiser boycotts led to the closure of the News of the World on 10 July 2011, after 168 years of publication.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8DF82843-657A-2D17-2A88-CBA37E272CB0}"/>
              </a:ext>
            </a:extLst>
          </p:cNvPr>
          <p:cNvSpPr>
            <a:spLocks noGrp="1"/>
          </p:cNvSpPr>
          <p:nvPr>
            <p:ph type="sldNum" sz="quarter" idx="5"/>
          </p:nvPr>
        </p:nvSpPr>
        <p:spPr/>
        <p:txBody>
          <a:bodyPr/>
          <a:lstStyle/>
          <a:p>
            <a:fld id="{ACE4E62C-6F94-414E-950D-96E4AC31D061}" type="slidenum">
              <a:rPr lang="en-US" smtClean="0"/>
              <a:t>6</a:t>
            </a:fld>
            <a:endParaRPr lang="en-US" dirty="0"/>
          </a:p>
        </p:txBody>
      </p:sp>
    </p:spTree>
    <p:extLst>
      <p:ext uri="{BB962C8B-B14F-4D97-AF65-F5344CB8AC3E}">
        <p14:creationId xmlns:p14="http://schemas.microsoft.com/office/powerpoint/2010/main" val="882295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72533-577D-F54A-1086-9ABD9813E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3D96C-5949-C826-415C-F076AB3F7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C9BD1-6992-CD57-748E-1F8348C6E7C6}"/>
              </a:ext>
            </a:extLst>
          </p:cNvPr>
          <p:cNvSpPr>
            <a:spLocks noGrp="1"/>
          </p:cNvSpPr>
          <p:nvPr>
            <p:ph type="body" idx="1"/>
          </p:nvPr>
        </p:nvSpPr>
        <p:spPr/>
        <p:txBody>
          <a:bodyPr/>
          <a:lstStyle/>
          <a:p>
            <a:r>
              <a:rPr lang="en-GB" b="1" u="sng" dirty="0"/>
              <a:t>Risk management framework</a:t>
            </a:r>
          </a:p>
          <a:p>
            <a:r>
              <a:rPr lang="en-GB" dirty="0"/>
              <a:t>Risk management is the process by which risks are identified, assessed, recorded, mitigated and reviewed. A risk is the threat that an event or action will adversely affect the ability to achieve our objectives. This Risk Management Framework sets out responsibilities for the management of risk and seeks to ensure that key risks to the achievement of FRS objectives are understood, reported and appropriately mitigated. </a:t>
            </a:r>
            <a:endParaRPr lang="en-GB" b="1" dirty="0"/>
          </a:p>
          <a:p>
            <a:r>
              <a:rPr lang="en-GB" dirty="0"/>
              <a:t> </a:t>
            </a:r>
          </a:p>
          <a:p>
            <a:r>
              <a:rPr lang="en-GB" dirty="0"/>
              <a:t>It is important to recognise that an effective risk management framework is as much a way of thinking as it is a process or system as illustrated in the following diagram.</a:t>
            </a:r>
          </a:p>
          <a:p>
            <a:endParaRPr lang="en-GB" b="1" dirty="0"/>
          </a:p>
          <a:p>
            <a:pPr defTabSz="986089">
              <a:defRPr/>
            </a:pPr>
            <a:r>
              <a:rPr lang="en-GB" b="1" u="sng" dirty="0"/>
              <a:t>Optimising Risk Management Value  </a:t>
            </a:r>
          </a:p>
          <a:p>
            <a:r>
              <a:rPr lang="en-GB" dirty="0"/>
              <a:t>Control failure examples:</a:t>
            </a:r>
          </a:p>
          <a:p>
            <a:pPr marL="174593" indent="-174593">
              <a:buFont typeface="Arial" panose="020B0604020202020204" pitchFamily="34" charset="0"/>
              <a:buChar char="•"/>
            </a:pPr>
            <a:r>
              <a:rPr lang="en-GB" dirty="0"/>
              <a:t>Two councils pay £3m to child abuse victims</a:t>
            </a:r>
          </a:p>
          <a:p>
            <a:pPr marL="174593" indent="-174593">
              <a:buFont typeface="Arial" panose="020B0604020202020204" pitchFamily="34" charset="0"/>
              <a:buChar char="•"/>
            </a:pPr>
            <a:r>
              <a:rPr lang="en-GB" dirty="0"/>
              <a:t>Barnet Council chief steps down after mayoral election vote chaos</a:t>
            </a:r>
          </a:p>
          <a:p>
            <a:pPr marL="174593" indent="-174593">
              <a:buFont typeface="Arial" panose="020B0604020202020204" pitchFamily="34" charset="0"/>
              <a:buChar char="•"/>
            </a:pPr>
            <a:r>
              <a:rPr lang="en-GB" dirty="0">
                <a:solidFill>
                  <a:srgbClr val="FF0000"/>
                </a:solidFill>
              </a:rPr>
              <a:t>HMICFRS reports</a:t>
            </a:r>
          </a:p>
          <a:p>
            <a:endParaRPr lang="en-GB" dirty="0"/>
          </a:p>
          <a:p>
            <a:r>
              <a:rPr lang="en-GB" dirty="0"/>
              <a:t>Accelerate action implementation, reduce time risks on CRR</a:t>
            </a:r>
          </a:p>
          <a:p>
            <a:r>
              <a:rPr lang="en-GB" dirty="0"/>
              <a:t>Graph illustrates the optimum position for risk management:</a:t>
            </a:r>
          </a:p>
          <a:p>
            <a:pPr marL="174593" indent="-174593">
              <a:buFont typeface="Arial" panose="020B0604020202020204" pitchFamily="34" charset="0"/>
              <a:buChar char="•"/>
            </a:pPr>
            <a:r>
              <a:rPr lang="en-GB" dirty="0"/>
              <a:t>To the left of the graph the organisation is unaware of the risks that it faces and is consequently exposed to risks which are likely to increase costs and reflect in a low overall performance. </a:t>
            </a:r>
          </a:p>
          <a:p>
            <a:r>
              <a:rPr lang="en-GB" dirty="0"/>
              <a:t>• To the right of the graph, risk is managed in minute detail resulting in over control which stifles innovation and once again reflects in low overall performance. </a:t>
            </a:r>
          </a:p>
          <a:p>
            <a:r>
              <a:rPr lang="en-GB" dirty="0"/>
              <a:t>• Good risk management aims to pitch at the centre of the graph where key risks are managed in a systematic way to add value to the organisation and create high performance. </a:t>
            </a:r>
          </a:p>
          <a:p>
            <a:endParaRPr lang="en-GB"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0FC1A57F-D2A2-5011-B258-047428D6388C}"/>
              </a:ext>
            </a:extLst>
          </p:cNvPr>
          <p:cNvSpPr>
            <a:spLocks noGrp="1"/>
          </p:cNvSpPr>
          <p:nvPr>
            <p:ph type="sldNum" sz="quarter" idx="5"/>
          </p:nvPr>
        </p:nvSpPr>
        <p:spPr/>
        <p:txBody>
          <a:bodyPr/>
          <a:lstStyle/>
          <a:p>
            <a:fld id="{ACE4E62C-6F94-414E-950D-96E4AC31D061}" type="slidenum">
              <a:rPr lang="en-US" smtClean="0"/>
              <a:t>7</a:t>
            </a:fld>
            <a:endParaRPr lang="en-US" dirty="0"/>
          </a:p>
        </p:txBody>
      </p:sp>
    </p:spTree>
    <p:extLst>
      <p:ext uri="{BB962C8B-B14F-4D97-AF65-F5344CB8AC3E}">
        <p14:creationId xmlns:p14="http://schemas.microsoft.com/office/powerpoint/2010/main" val="92789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0E908-2977-D3BD-9E2C-8516360488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1FD73-FC0F-120D-B32E-9A2AF9CD9A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24A41-8129-A626-6682-F371B7B0AEF5}"/>
              </a:ext>
            </a:extLst>
          </p:cNvPr>
          <p:cNvSpPr>
            <a:spLocks noGrp="1"/>
          </p:cNvSpPr>
          <p:nvPr>
            <p:ph type="body" idx="1"/>
          </p:nvPr>
        </p:nvSpPr>
        <p:spPr/>
        <p:txBody>
          <a:bodyPr/>
          <a:lstStyle/>
          <a:p>
            <a:r>
              <a:rPr lang="en-GB" dirty="0"/>
              <a:t>Essential feature of risk management</a:t>
            </a:r>
            <a:r>
              <a:rPr lang="en-GB" baseline="0" dirty="0"/>
              <a:t> process – how often should risks / issues be discussed &amp; escalated / de-escalated – monitoring frequency – links back to risk management framework.</a:t>
            </a:r>
          </a:p>
          <a:p>
            <a:r>
              <a:rPr lang="en-GB" baseline="0" dirty="0"/>
              <a:t>Red – monthly</a:t>
            </a:r>
          </a:p>
          <a:p>
            <a:r>
              <a:rPr lang="en-GB" baseline="0" dirty="0"/>
              <a:t>Amber – quarterly</a:t>
            </a:r>
          </a:p>
          <a:p>
            <a:r>
              <a:rPr lang="en-GB" baseline="0" dirty="0"/>
              <a:t>Green – annual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F24890F5-4DC8-AECE-9095-14E586CC8341}"/>
              </a:ext>
            </a:extLst>
          </p:cNvPr>
          <p:cNvSpPr>
            <a:spLocks noGrp="1"/>
          </p:cNvSpPr>
          <p:nvPr>
            <p:ph type="sldNum" sz="quarter" idx="5"/>
          </p:nvPr>
        </p:nvSpPr>
        <p:spPr/>
        <p:txBody>
          <a:bodyPr/>
          <a:lstStyle/>
          <a:p>
            <a:fld id="{ACE4E62C-6F94-414E-950D-96E4AC31D061}" type="slidenum">
              <a:rPr lang="en-US" smtClean="0"/>
              <a:t>8</a:t>
            </a:fld>
            <a:endParaRPr lang="en-US" dirty="0"/>
          </a:p>
        </p:txBody>
      </p:sp>
    </p:spTree>
    <p:extLst>
      <p:ext uri="{BB962C8B-B14F-4D97-AF65-F5344CB8AC3E}">
        <p14:creationId xmlns:p14="http://schemas.microsoft.com/office/powerpoint/2010/main" val="655556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GB" dirty="0">
                <a:hlinkClick r:id="rId3"/>
              </a:rPr>
              <a:t>National Fraud Initiative - GOV.UK</a:t>
            </a:r>
            <a:r>
              <a:rPr lang="en-GB" dirty="0"/>
              <a:t>  a data matching exercise operated by the Public Sector Fraud Authority that helps to prevent and detect fraud.</a:t>
            </a:r>
          </a:p>
          <a:p>
            <a:endParaRPr lang="en-GB" dirty="0"/>
          </a:p>
          <a:p>
            <a:r>
              <a:rPr lang="en-GB" dirty="0"/>
              <a:t>Common types of public sector fraud</a:t>
            </a:r>
          </a:p>
          <a:p>
            <a:pPr marL="171450" indent="-171450">
              <a:buFont typeface="Arial" panose="020B0604020202020204" pitchFamily="34" charset="0"/>
              <a:buChar char="•"/>
            </a:pPr>
            <a:r>
              <a:rPr lang="en-GB" dirty="0"/>
              <a:t>Assets: use of organisation equipment, printing, postage </a:t>
            </a:r>
          </a:p>
          <a:p>
            <a:pPr marL="171450" indent="-171450">
              <a:buFont typeface="Arial" panose="020B0604020202020204" pitchFamily="34" charset="0"/>
              <a:buChar char="•"/>
            </a:pPr>
            <a:r>
              <a:rPr lang="en-GB" dirty="0"/>
              <a:t>Procurement:  bid rigging, kick backs </a:t>
            </a:r>
          </a:p>
          <a:p>
            <a:pPr marL="171450" indent="-171450">
              <a:buFont typeface="Arial" panose="020B0604020202020204" pitchFamily="34" charset="0"/>
              <a:buChar char="•"/>
            </a:pPr>
            <a:r>
              <a:rPr lang="en-GB" dirty="0"/>
              <a:t>Payroll: ghost employees, claiming too much money, manipulation of rules for financial and benefits gains</a:t>
            </a:r>
          </a:p>
          <a:p>
            <a:pPr marL="171450" indent="-171450">
              <a:buFont typeface="Arial" panose="020B0604020202020204" pitchFamily="34" charset="0"/>
              <a:buChar char="•"/>
            </a:pPr>
            <a:r>
              <a:rPr lang="en-GB" dirty="0"/>
              <a:t>Expenses: submit false claims, inflate mileage – all for personal gain</a:t>
            </a:r>
          </a:p>
          <a:p>
            <a:pPr marL="171450" indent="-171450">
              <a:buFont typeface="Arial" panose="020B0604020202020204" pitchFamily="34" charset="0"/>
              <a:buChar char="•"/>
            </a:pPr>
            <a:r>
              <a:rPr lang="en-GB" dirty="0"/>
              <a:t>Flexi time:  record extra or loss of time </a:t>
            </a:r>
          </a:p>
          <a:p>
            <a:pPr marL="171450" indent="-171450">
              <a:buFont typeface="Arial" panose="020B0604020202020204" pitchFamily="34" charset="0"/>
              <a:buChar char="•"/>
            </a:pPr>
            <a:endParaRPr lang="en-GB" dirty="0"/>
          </a:p>
          <a:p>
            <a:r>
              <a:rPr lang="en-GB" dirty="0"/>
              <a:t>Fraud risks:</a:t>
            </a:r>
          </a:p>
          <a:p>
            <a:pPr marL="171450" indent="-171450">
              <a:buFont typeface="Arial" panose="020B0604020202020204" pitchFamily="34" charset="0"/>
              <a:buChar char="•"/>
            </a:pPr>
            <a:r>
              <a:rPr lang="en-GB" dirty="0"/>
              <a:t>Financial </a:t>
            </a:r>
          </a:p>
          <a:p>
            <a:pPr marL="171450" indent="-171450">
              <a:buFont typeface="Arial" panose="020B0604020202020204" pitchFamily="34" charset="0"/>
              <a:buChar char="•"/>
            </a:pPr>
            <a:r>
              <a:rPr lang="en-GB" dirty="0"/>
              <a:t>Reputational</a:t>
            </a:r>
          </a:p>
          <a:p>
            <a:pPr marL="171450" indent="-171450">
              <a:buFont typeface="Arial" panose="020B0604020202020204" pitchFamily="34" charset="0"/>
              <a:buChar char="•"/>
            </a:pPr>
            <a:r>
              <a:rPr lang="en-GB" dirty="0"/>
              <a:t>Threat to life or serious injury</a:t>
            </a:r>
          </a:p>
          <a:p>
            <a:pPr marL="171450" indent="-171450">
              <a:buFont typeface="Arial" panose="020B0604020202020204" pitchFamily="34" charset="0"/>
              <a:buChar char="•"/>
            </a:pPr>
            <a:r>
              <a:rPr lang="en-GB" dirty="0"/>
              <a:t>Criminal or civil liability issues</a:t>
            </a:r>
          </a:p>
          <a:p>
            <a:pPr marL="171450" indent="-171450">
              <a:buFont typeface="Arial" panose="020B0604020202020204" pitchFamily="34" charset="0"/>
              <a:buChar char="•"/>
            </a:pPr>
            <a:r>
              <a:rPr lang="en-GB" dirty="0"/>
              <a:t>Ongoing service availability</a:t>
            </a:r>
          </a:p>
          <a:p>
            <a:pPr marL="171450" indent="-171450">
              <a:buFont typeface="Arial" panose="020B0604020202020204" pitchFamily="34" charset="0"/>
              <a:buChar char="•"/>
            </a:pPr>
            <a:r>
              <a:rPr lang="en-GB" dirty="0"/>
              <a:t>Victims </a:t>
            </a:r>
          </a:p>
          <a:p>
            <a:endParaRPr lang="en-GB" dirty="0"/>
          </a:p>
          <a:p>
            <a:r>
              <a:rPr lang="en-GB" dirty="0"/>
              <a:t>ADD FRS fraud cases – statutory requirement to annually report and publish number of cases.</a:t>
            </a:r>
          </a:p>
        </p:txBody>
      </p:sp>
      <p:sp>
        <p:nvSpPr>
          <p:cNvPr id="4" name="Slide Number Placeholder 3"/>
          <p:cNvSpPr>
            <a:spLocks noGrp="1"/>
          </p:cNvSpPr>
          <p:nvPr>
            <p:ph type="sldNum" sz="quarter" idx="5"/>
          </p:nvPr>
        </p:nvSpPr>
        <p:spPr/>
        <p:txBody>
          <a:bodyPr/>
          <a:lstStyle/>
          <a:p>
            <a:fld id="{ACE4E62C-6F94-414E-950D-96E4AC31D061}" type="slidenum">
              <a:rPr lang="en-US" smtClean="0"/>
              <a:t>9</a:t>
            </a:fld>
            <a:endParaRPr lang="en-US" dirty="0"/>
          </a:p>
        </p:txBody>
      </p:sp>
    </p:spTree>
    <p:extLst>
      <p:ext uri="{BB962C8B-B14F-4D97-AF65-F5344CB8AC3E}">
        <p14:creationId xmlns:p14="http://schemas.microsoft.com/office/powerpoint/2010/main" val="428459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89652" y="3057939"/>
            <a:ext cx="6820936" cy="1067905"/>
          </a:xfrm>
          <a:prstGeom prst="rect">
            <a:avLst/>
          </a:prstGeom>
        </p:spPr>
        <p:txBody>
          <a:bodyPr anchor="b" anchorCtr="0">
            <a:normAutofit/>
          </a:bodyPr>
          <a:lstStyle>
            <a:lvl1pPr>
              <a:defRPr sz="4000">
                <a:solidFill>
                  <a:schemeClr val="accent2"/>
                </a:solidFill>
              </a:defRPr>
            </a:lvl1pPr>
          </a:lstStyle>
          <a:p>
            <a:r>
              <a:rPr lang="en-US" dirty="0"/>
              <a:t>Click to add Subtitle</a:t>
            </a:r>
          </a:p>
        </p:txBody>
      </p:sp>
      <p:sp>
        <p:nvSpPr>
          <p:cNvPr id="3" name="Text Placeholder 2"/>
          <p:cNvSpPr>
            <a:spLocks noGrp="1"/>
          </p:cNvSpPr>
          <p:nvPr>
            <p:ph type="body" idx="1" hasCustomPrompt="1"/>
          </p:nvPr>
        </p:nvSpPr>
        <p:spPr>
          <a:xfrm>
            <a:off x="1689652" y="4433957"/>
            <a:ext cx="6820936" cy="1306443"/>
          </a:xfrm>
        </p:spPr>
        <p:txBody>
          <a:bodyPr>
            <a:normAutofit/>
          </a:bodyPr>
          <a:lstStyle>
            <a:lvl1pPr marL="0" indent="0">
              <a:buNone/>
              <a:defRPr sz="1800" baseline="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Subtitle sub text</a:t>
            </a:r>
          </a:p>
        </p:txBody>
      </p:sp>
      <p:sp>
        <p:nvSpPr>
          <p:cNvPr id="4" name="Date Placeholder 3"/>
          <p:cNvSpPr>
            <a:spLocks noGrp="1"/>
          </p:cNvSpPr>
          <p:nvPr>
            <p:ph type="dt" sz="half" idx="10"/>
          </p:nvPr>
        </p:nvSpPr>
        <p:spPr/>
        <p:txBody>
          <a:bodyPr/>
          <a:lstStyle/>
          <a:p>
            <a:fld id="{B4FA541D-1D41-554B-84EA-7BF47B42F396}" type="datetime1">
              <a:rPr lang="en-US" smtClean="0"/>
              <a:t>4/17/2025</a:t>
            </a:fld>
            <a:endParaRPr lang="en-US" dirty="0"/>
          </a:p>
        </p:txBody>
      </p:sp>
      <p:sp>
        <p:nvSpPr>
          <p:cNvPr id="6" name="Slide Number Placeholder 5"/>
          <p:cNvSpPr>
            <a:spLocks noGrp="1"/>
          </p:cNvSpPr>
          <p:nvPr>
            <p:ph type="sldNum" sz="quarter" idx="12"/>
          </p:nvPr>
        </p:nvSpPr>
        <p:spPr/>
        <p:txBody>
          <a:bodyPr/>
          <a:lstStyle/>
          <a:p>
            <a:fld id="{064D9679-AAB7-0140-AB59-4FA9A9D95BEC}" type="slidenum">
              <a:rPr lang="en-US" smtClean="0"/>
              <a:t>‹#›</a:t>
            </a:fld>
            <a:endParaRPr lang="en-US" dirty="0"/>
          </a:p>
        </p:txBody>
      </p:sp>
      <p:cxnSp>
        <p:nvCxnSpPr>
          <p:cNvPr id="8" name="Straight Connector 7"/>
          <p:cNvCxnSpPr/>
          <p:nvPr userDrawn="1"/>
        </p:nvCxnSpPr>
        <p:spPr>
          <a:xfrm>
            <a:off x="1689652" y="4354445"/>
            <a:ext cx="6820936"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22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9652" y="1938129"/>
            <a:ext cx="6825698" cy="4238833"/>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F331F4-906C-8842-8EBF-5B64D82F6249}" type="datetime1">
              <a:rPr lang="en-US" smtClean="0"/>
              <a:t>4/17/2025</a:t>
            </a:fld>
            <a:endParaRPr lang="en-US" dirty="0"/>
          </a:p>
        </p:txBody>
      </p:sp>
      <p:sp>
        <p:nvSpPr>
          <p:cNvPr id="6" name="Slide Number Placeholder 5"/>
          <p:cNvSpPr>
            <a:spLocks noGrp="1"/>
          </p:cNvSpPr>
          <p:nvPr>
            <p:ph type="sldNum" sz="quarter" idx="12"/>
          </p:nvPr>
        </p:nvSpPr>
        <p:spPr/>
        <p:txBody>
          <a:bodyPr/>
          <a:lstStyle/>
          <a:p>
            <a:fld id="{064D9679-AAB7-0140-AB59-4FA9A9D95BEC}" type="slidenum">
              <a:rPr lang="en-US" smtClean="0"/>
              <a:t>‹#›</a:t>
            </a:fld>
            <a:endParaRPr lang="en-US" dirty="0"/>
          </a:p>
        </p:txBody>
      </p:sp>
      <p:cxnSp>
        <p:nvCxnSpPr>
          <p:cNvPr id="11" name="Straight Connector 10"/>
          <p:cNvCxnSpPr/>
          <p:nvPr userDrawn="1"/>
        </p:nvCxnSpPr>
        <p:spPr>
          <a:xfrm>
            <a:off x="1689652" y="1086757"/>
            <a:ext cx="682093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1585957" y="141402"/>
            <a:ext cx="6820936" cy="945355"/>
          </a:xfrm>
          <a:prstGeom prst="rect">
            <a:avLst/>
          </a:prstGeom>
        </p:spPr>
        <p:txBody>
          <a:bodyPr anchor="b" anchorCtr="0">
            <a:normAutofit/>
          </a:bodyPr>
          <a:lstStyle>
            <a:lvl1pPr>
              <a:defRPr sz="3600">
                <a:solidFill>
                  <a:schemeClr val="accent2"/>
                </a:solidFill>
              </a:defRPr>
            </a:lvl1pPr>
          </a:lstStyle>
          <a:p>
            <a:r>
              <a:rPr lang="en-US" dirty="0"/>
              <a:t>Click to add title</a:t>
            </a:r>
          </a:p>
        </p:txBody>
      </p:sp>
    </p:spTree>
    <p:extLst>
      <p:ext uri="{BB962C8B-B14F-4D97-AF65-F5344CB8AC3E}">
        <p14:creationId xmlns:p14="http://schemas.microsoft.com/office/powerpoint/2010/main" val="88565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lvl1pPr>
              <a:buFont typeface="Arial" pitchFamily="34" charset="0"/>
              <a:buNone/>
              <a:defRPr sz="1350" b="1">
                <a:solidFill>
                  <a:srgbClr val="333333"/>
                </a:solidFill>
                <a:latin typeface="Arial" pitchFamily="34" charset="0"/>
                <a:cs typeface="Arial" pitchFamily="34" charset="0"/>
              </a:defRPr>
            </a:lvl1pPr>
            <a:lvl2pPr>
              <a:buFont typeface="Arial" pitchFamily="34" charset="0"/>
              <a:buChar char="•"/>
              <a:defRPr sz="1350">
                <a:solidFill>
                  <a:srgbClr val="333333"/>
                </a:solidFill>
                <a:latin typeface="Arial" pitchFamily="34" charset="0"/>
                <a:cs typeface="Arial" pitchFamily="34" charset="0"/>
              </a:defRPr>
            </a:lvl2pPr>
            <a:lvl3pPr>
              <a:defRPr sz="1238">
                <a:solidFill>
                  <a:srgbClr val="333333"/>
                </a:solidFill>
                <a:latin typeface="Arial" pitchFamily="34" charset="0"/>
                <a:cs typeface="Arial" pitchFamily="34" charset="0"/>
              </a:defRPr>
            </a:lvl3pPr>
            <a:lvl4pPr>
              <a:defRPr>
                <a:solidFill>
                  <a:srgbClr val="333333"/>
                </a:solidFill>
                <a:latin typeface="Arial" pitchFamily="34" charset="0"/>
                <a:cs typeface="Arial" pitchFamily="34" charset="0"/>
              </a:defRPr>
            </a:lvl4pPr>
            <a:lvl5pPr>
              <a:defRPr sz="1069">
                <a:solidFill>
                  <a:srgbClr val="333333"/>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p:cNvSpPr>
            <a:spLocks noGrp="1"/>
          </p:cNvSpPr>
          <p:nvPr>
            <p:ph type="body" sz="quarter" idx="10"/>
          </p:nvPr>
        </p:nvSpPr>
        <p:spPr>
          <a:xfrm>
            <a:off x="2212849" y="338583"/>
            <a:ext cx="6409944" cy="520954"/>
          </a:xfrm>
          <a:prstGeom prst="rect">
            <a:avLst/>
          </a:prstGeom>
        </p:spPr>
        <p:txBody>
          <a:bodyPr/>
          <a:lstStyle>
            <a:lvl1pPr algn="r">
              <a:buNone/>
              <a:defRPr sz="1575" b="1" baseline="0">
                <a:solidFill>
                  <a:schemeClr val="bg1"/>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93843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9090"/>
            <a:ext cx="8229600" cy="649287"/>
          </a:xfrm>
          <a:prstGeom prst="rect">
            <a:avLst/>
          </a:prstGeom>
        </p:spPr>
        <p:txBody>
          <a:bodyPr/>
          <a:lstStyle>
            <a:lvl1pPr algn="l">
              <a:defRPr sz="1350" b="1">
                <a:solidFill>
                  <a:srgbClr val="333333"/>
                </a:solidFill>
                <a:latin typeface="Arial" pitchFamily="34" charset="0"/>
                <a:cs typeface="Arial"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457200" y="2324103"/>
            <a:ext cx="4038600" cy="3849688"/>
          </a:xfrm>
          <a:prstGeom prst="rect">
            <a:avLst/>
          </a:prstGeom>
        </p:spPr>
        <p:txBody>
          <a:bodyPr/>
          <a:lstStyle>
            <a:lvl1pPr>
              <a:defRPr sz="1125">
                <a:solidFill>
                  <a:srgbClr val="333333"/>
                </a:solidFill>
                <a:latin typeface="Arial" pitchFamily="34" charset="0"/>
                <a:cs typeface="Arial" pitchFamily="34" charset="0"/>
              </a:defRPr>
            </a:lvl1pPr>
            <a:lvl2pPr>
              <a:defRPr sz="1013">
                <a:solidFill>
                  <a:srgbClr val="333333"/>
                </a:solidFill>
                <a:latin typeface="Arial" pitchFamily="34" charset="0"/>
                <a:cs typeface="Arial" pitchFamily="34" charset="0"/>
              </a:defRPr>
            </a:lvl2pPr>
            <a:lvl3pPr>
              <a:defRPr sz="900">
                <a:solidFill>
                  <a:srgbClr val="333333"/>
                </a:solidFill>
                <a:latin typeface="Arial" pitchFamily="34" charset="0"/>
                <a:cs typeface="Arial" pitchFamily="34" charset="0"/>
              </a:defRPr>
            </a:lvl3pPr>
            <a:lvl4pPr>
              <a:defRPr sz="788">
                <a:solidFill>
                  <a:srgbClr val="333333"/>
                </a:solidFill>
                <a:latin typeface="Arial" pitchFamily="34" charset="0"/>
                <a:cs typeface="Arial" pitchFamily="34" charset="0"/>
              </a:defRPr>
            </a:lvl4pPr>
            <a:lvl5pPr>
              <a:defRPr sz="675">
                <a:solidFill>
                  <a:srgbClr val="333333"/>
                </a:solidFill>
                <a:latin typeface="Arial" pitchFamily="34" charset="0"/>
                <a:cs typeface="Arial" pitchFamily="34" charset="0"/>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24102"/>
            <a:ext cx="4038600" cy="3849687"/>
          </a:xfrm>
          <a:prstGeom prst="rect">
            <a:avLst/>
          </a:prstGeom>
        </p:spPr>
        <p:txBody>
          <a:bodyPr/>
          <a:lstStyle>
            <a:lvl1pPr>
              <a:defRPr sz="1125">
                <a:solidFill>
                  <a:srgbClr val="333333"/>
                </a:solidFill>
                <a:latin typeface="Arial" pitchFamily="34" charset="0"/>
                <a:cs typeface="Arial" pitchFamily="34" charset="0"/>
              </a:defRPr>
            </a:lvl1pPr>
            <a:lvl2pPr>
              <a:defRPr sz="1013">
                <a:solidFill>
                  <a:srgbClr val="333333"/>
                </a:solidFill>
                <a:latin typeface="Arial" pitchFamily="34" charset="0"/>
                <a:cs typeface="Arial" pitchFamily="34" charset="0"/>
              </a:defRPr>
            </a:lvl2pPr>
            <a:lvl3pPr>
              <a:defRPr sz="900">
                <a:solidFill>
                  <a:srgbClr val="333333"/>
                </a:solidFill>
                <a:latin typeface="Arial" pitchFamily="34" charset="0"/>
                <a:cs typeface="Arial" pitchFamily="34" charset="0"/>
              </a:defRPr>
            </a:lvl3pPr>
            <a:lvl4pPr>
              <a:defRPr sz="788">
                <a:solidFill>
                  <a:srgbClr val="333333"/>
                </a:solidFill>
                <a:latin typeface="Arial" pitchFamily="34" charset="0"/>
                <a:cs typeface="Arial" pitchFamily="34" charset="0"/>
              </a:defRPr>
            </a:lvl4pPr>
            <a:lvl5pPr>
              <a:defRPr sz="675">
                <a:solidFill>
                  <a:srgbClr val="333333"/>
                </a:solidFill>
                <a:latin typeface="Arial" pitchFamily="34" charset="0"/>
                <a:cs typeface="Arial" pitchFamily="34" charset="0"/>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p:cNvSpPr>
            <a:spLocks noGrp="1"/>
          </p:cNvSpPr>
          <p:nvPr>
            <p:ph type="body" sz="quarter" idx="10"/>
          </p:nvPr>
        </p:nvSpPr>
        <p:spPr>
          <a:xfrm>
            <a:off x="2212849" y="338583"/>
            <a:ext cx="6409944" cy="520954"/>
          </a:xfrm>
          <a:prstGeom prst="rect">
            <a:avLst/>
          </a:prstGeom>
        </p:spPr>
        <p:txBody>
          <a:bodyPr/>
          <a:lstStyle>
            <a:lvl1pPr algn="r">
              <a:buNone/>
              <a:defRPr sz="1575" b="1" baseline="0">
                <a:solidFill>
                  <a:schemeClr val="bg1"/>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16532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959847"/>
            <a:ext cx="6858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384859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01391" cy="1066800"/>
          </a:xfrm>
          <a:prstGeom prst="rect">
            <a:avLst/>
          </a:prstGeom>
          <a:solidFill>
            <a:schemeClr val="tx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6">
            <a:alphaModFix/>
            <a:extLst>
              <a:ext uri="{28A0092B-C50C-407E-A947-70E740481C1C}">
                <a14:useLocalDpi xmlns:a14="http://schemas.microsoft.com/office/drawing/2010/main" val="0"/>
              </a:ext>
            </a:extLst>
          </a:blip>
          <a:srcRect l="12800" r="73115"/>
          <a:stretch/>
        </p:blipFill>
        <p:spPr>
          <a:xfrm>
            <a:off x="0" y="1066801"/>
            <a:ext cx="1201392" cy="5791200"/>
          </a:xfrm>
          <a:prstGeom prst="rect">
            <a:avLst/>
          </a:prstGeom>
        </p:spPr>
      </p:pic>
      <p:sp>
        <p:nvSpPr>
          <p:cNvPr id="3" name="Text Placeholder 2"/>
          <p:cNvSpPr>
            <a:spLocks noGrp="1"/>
          </p:cNvSpPr>
          <p:nvPr>
            <p:ph type="body" idx="1"/>
          </p:nvPr>
        </p:nvSpPr>
        <p:spPr>
          <a:xfrm>
            <a:off x="1689652" y="1918251"/>
            <a:ext cx="6825698" cy="425871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6738" y="6396107"/>
            <a:ext cx="375202" cy="365125"/>
          </a:xfrm>
          <a:prstGeom prst="rect">
            <a:avLst/>
          </a:prstGeom>
        </p:spPr>
        <p:txBody>
          <a:bodyPr vert="horz" lIns="0" tIns="0" rIns="0" bIns="0" rtlCol="0" anchor="b" anchorCtr="0"/>
          <a:lstStyle>
            <a:lvl1pPr algn="r">
              <a:defRPr sz="900">
                <a:solidFill>
                  <a:schemeClr val="bg1"/>
                </a:solidFill>
                <a:latin typeface="Century Gothic" charset="0"/>
                <a:ea typeface="Century Gothic" charset="0"/>
                <a:cs typeface="Century Gothic" charset="0"/>
              </a:defRPr>
            </a:lvl1pPr>
          </a:lstStyle>
          <a:p>
            <a:fld id="{064D9679-AAB7-0140-AB59-4FA9A9D95BEC}" type="slidenum">
              <a:rPr lang="en-US" smtClean="0"/>
              <a:pPr/>
              <a:t>‹#›</a:t>
            </a:fld>
            <a:endParaRPr lang="en-US" dirty="0"/>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808" y="572431"/>
            <a:ext cx="1004658" cy="357809"/>
          </a:xfrm>
          <a:prstGeom prst="rect">
            <a:avLst/>
          </a:prstGeom>
        </p:spPr>
      </p:pic>
      <p:sp>
        <p:nvSpPr>
          <p:cNvPr id="4" name="Date Placeholder 3"/>
          <p:cNvSpPr>
            <a:spLocks noGrp="1"/>
          </p:cNvSpPr>
          <p:nvPr>
            <p:ph type="dt" sz="half" idx="2"/>
          </p:nvPr>
        </p:nvSpPr>
        <p:spPr>
          <a:xfrm>
            <a:off x="150604" y="6396107"/>
            <a:ext cx="524981" cy="365125"/>
          </a:xfrm>
          <a:prstGeom prst="rect">
            <a:avLst/>
          </a:prstGeom>
        </p:spPr>
        <p:txBody>
          <a:bodyPr vert="horz" lIns="0" tIns="0" rIns="0" bIns="0" rtlCol="0" anchor="b" anchorCtr="0"/>
          <a:lstStyle>
            <a:lvl1pPr algn="l">
              <a:defRPr sz="800">
                <a:solidFill>
                  <a:schemeClr val="bg1"/>
                </a:solidFill>
              </a:defRPr>
            </a:lvl1pPr>
          </a:lstStyle>
          <a:p>
            <a:fld id="{DDE4E60D-C5B4-7448-A364-A5AC84594C47}" type="datetime1">
              <a:rPr lang="en-US" smtClean="0"/>
              <a:t>4/17/2025</a:t>
            </a:fld>
            <a:endParaRPr lang="en-US" dirty="0"/>
          </a:p>
        </p:txBody>
      </p:sp>
    </p:spTree>
    <p:extLst>
      <p:ext uri="{BB962C8B-B14F-4D97-AF65-F5344CB8AC3E}">
        <p14:creationId xmlns:p14="http://schemas.microsoft.com/office/powerpoint/2010/main" val="1679382621"/>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6" r:id="rId3"/>
    <p:sldLayoutId id="2147483667" r:id="rId4"/>
  </p:sldLayoutIdLst>
  <p:hf hdr="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50000"/>
            </a:schemeClr>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50000"/>
            </a:schemeClr>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50000"/>
            </a:schemeClr>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0724" t="4490" r="6351" b="28159"/>
          <a:stretch/>
        </p:blipFill>
        <p:spPr>
          <a:xfrm>
            <a:off x="0" y="-1"/>
            <a:ext cx="9144000" cy="6858001"/>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01112" y="1973116"/>
            <a:ext cx="3541776" cy="1261872"/>
          </a:xfrm>
          <a:prstGeom prst="rect">
            <a:avLst/>
          </a:prstGeom>
        </p:spPr>
      </p:pic>
    </p:spTree>
    <p:extLst>
      <p:ext uri="{BB962C8B-B14F-4D97-AF65-F5344CB8AC3E}">
        <p14:creationId xmlns:p14="http://schemas.microsoft.com/office/powerpoint/2010/main" val="1712575820"/>
      </p:ext>
    </p:extLst>
  </p:cSld>
  <p:clrMap bg1="lt1" tx1="dk1" bg2="lt2" tx2="dk2" accent1="accent1" accent2="accent2" accent3="accent3" accent4="accent4" accent5="accent5" accent6="accent6" hlink="hlink" folHlink="folHlink"/>
  <p:sldLayoutIdLst>
    <p:sldLayoutId id="2147483665"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legislation.gov.uk/ukpga/2006/35/conten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gov.uk/government/publications/economic-crime-and-corporate-transparency-act-2023-factsheet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collections/national-fraud-initiativ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gov.uk/government/publications/national-fraud-initiative-case-studi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cid:image004.png@01DBAAFF.7F5B8BD0"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8F2E88A-D41C-704F-EF29-75392FD050AC}"/>
              </a:ext>
            </a:extLst>
          </p:cNvPr>
          <p:cNvSpPr>
            <a:spLocks noGrp="1"/>
          </p:cNvSpPr>
          <p:nvPr>
            <p:ph type="subTitle" idx="1"/>
          </p:nvPr>
        </p:nvSpPr>
        <p:spPr>
          <a:xfrm>
            <a:off x="1142999" y="3071881"/>
            <a:ext cx="6858000" cy="1655762"/>
          </a:xfrm>
        </p:spPr>
        <p:txBody>
          <a:bodyPr/>
          <a:lstStyle/>
          <a:p>
            <a:endParaRPr lang="en-GB" sz="3600" dirty="0"/>
          </a:p>
          <a:p>
            <a:r>
              <a:rPr lang="en-GB" sz="3600" dirty="0">
                <a:latin typeface="Arial" panose="020B0604020202020204" pitchFamily="34" charset="0"/>
                <a:cs typeface="Arial" panose="020B0604020202020204" pitchFamily="34" charset="0"/>
              </a:rPr>
              <a:t>Advancing the risk management, business continuity and fraud prevention agenda</a:t>
            </a:r>
            <a:endParaRPr lang="en-GB" sz="3600" dirty="0"/>
          </a:p>
          <a:p>
            <a:r>
              <a:rPr lang="en-GB" sz="3600" dirty="0">
                <a:latin typeface="Arial" panose="020B0604020202020204" pitchFamily="34" charset="0"/>
                <a:cs typeface="Arial" panose="020B0604020202020204" pitchFamily="34" charset="0"/>
              </a:rPr>
              <a:t>April 2025</a:t>
            </a:r>
          </a:p>
          <a:p>
            <a:endParaRPr lang="en-GB" dirty="0"/>
          </a:p>
        </p:txBody>
      </p:sp>
      <p:sp>
        <p:nvSpPr>
          <p:cNvPr id="3" name="TextBox 2">
            <a:extLst>
              <a:ext uri="{FF2B5EF4-FFF2-40B4-BE49-F238E27FC236}">
                <a16:creationId xmlns:a16="http://schemas.microsoft.com/office/drawing/2014/main" id="{2C06325F-2B02-5D32-B842-CBD4BEF35C55}"/>
              </a:ext>
            </a:extLst>
          </p:cNvPr>
          <p:cNvSpPr txBox="1"/>
          <p:nvPr/>
        </p:nvSpPr>
        <p:spPr>
          <a:xfrm>
            <a:off x="0" y="695325"/>
            <a:ext cx="9143999" cy="769441"/>
          </a:xfrm>
          <a:prstGeom prst="rect">
            <a:avLst/>
          </a:prstGeom>
          <a:noFill/>
        </p:spPr>
        <p:txBody>
          <a:bodyPr wrap="square" rtlCol="0">
            <a:spAutoFit/>
          </a:bodyPr>
          <a:lstStyle/>
          <a:p>
            <a:pPr algn="ctr"/>
            <a:r>
              <a:rPr lang="en-GB" sz="4400" dirty="0">
                <a:solidFill>
                  <a:schemeClr val="bg1"/>
                </a:solidFill>
                <a:latin typeface="Arial" panose="020B0604020202020204" pitchFamily="34" charset="0"/>
                <a:cs typeface="Arial" panose="020B0604020202020204" pitchFamily="34" charset="0"/>
              </a:rPr>
              <a:t>Member Interest Group</a:t>
            </a:r>
          </a:p>
        </p:txBody>
      </p:sp>
    </p:spTree>
    <p:extLst>
      <p:ext uri="{BB962C8B-B14F-4D97-AF65-F5344CB8AC3E}">
        <p14:creationId xmlns:p14="http://schemas.microsoft.com/office/powerpoint/2010/main" val="3021465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7CE24-CADF-9A5D-2DE4-F68BFA707B28}"/>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824A7624-ACFD-AE84-8CE7-953F6A298DDB}"/>
              </a:ext>
            </a:extLst>
          </p:cNvPr>
          <p:cNvSpPr>
            <a:spLocks noGrp="1"/>
          </p:cNvSpPr>
          <p:nvPr>
            <p:ph type="dt" sz="half" idx="10"/>
          </p:nvPr>
        </p:nvSpPr>
        <p:spPr/>
        <p:txBody>
          <a:bodyPr/>
          <a:lstStyle/>
          <a:p>
            <a:fld id="{7FF331F4-906C-8842-8EBF-5B64D82F6249}" type="datetime1">
              <a:rPr lang="en-US" smtClean="0"/>
              <a:t>4/17/2025</a:t>
            </a:fld>
            <a:endParaRPr lang="en-US" dirty="0"/>
          </a:p>
        </p:txBody>
      </p:sp>
      <p:sp>
        <p:nvSpPr>
          <p:cNvPr id="4" name="Slide Number Placeholder 3">
            <a:extLst>
              <a:ext uri="{FF2B5EF4-FFF2-40B4-BE49-F238E27FC236}">
                <a16:creationId xmlns:a16="http://schemas.microsoft.com/office/drawing/2014/main" id="{17A579F4-2D46-FE4F-685F-48FDC99511CF}"/>
              </a:ext>
            </a:extLst>
          </p:cNvPr>
          <p:cNvSpPr>
            <a:spLocks noGrp="1"/>
          </p:cNvSpPr>
          <p:nvPr>
            <p:ph type="sldNum" sz="quarter" idx="12"/>
          </p:nvPr>
        </p:nvSpPr>
        <p:spPr/>
        <p:txBody>
          <a:bodyPr/>
          <a:lstStyle/>
          <a:p>
            <a:fld id="{064D9679-AAB7-0140-AB59-4FA9A9D95BEC}" type="slidenum">
              <a:rPr lang="en-US" smtClean="0"/>
              <a:t>10</a:t>
            </a:fld>
            <a:endParaRPr lang="en-US" dirty="0"/>
          </a:p>
        </p:txBody>
      </p:sp>
      <p:sp>
        <p:nvSpPr>
          <p:cNvPr id="5" name="Title 4">
            <a:extLst>
              <a:ext uri="{FF2B5EF4-FFF2-40B4-BE49-F238E27FC236}">
                <a16:creationId xmlns:a16="http://schemas.microsoft.com/office/drawing/2014/main" id="{F50C8216-0553-7E9D-9BDD-792DF1CCBC74}"/>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Governance, management and controls</a:t>
            </a:r>
          </a:p>
        </p:txBody>
      </p:sp>
      <p:pic>
        <p:nvPicPr>
          <p:cNvPr id="2" name="Picture 4">
            <a:extLst>
              <a:ext uri="{FF2B5EF4-FFF2-40B4-BE49-F238E27FC236}">
                <a16:creationId xmlns:a16="http://schemas.microsoft.com/office/drawing/2014/main" id="{5531B8C5-7012-D728-D7C2-2BD316505F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17473" y="1566030"/>
            <a:ext cx="6789420" cy="4200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615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78911-7A95-BE6A-5A88-BA9FC885761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07A1253-5DD7-E00B-83DA-C8CBD64BAB75}"/>
              </a:ext>
            </a:extLst>
          </p:cNvPr>
          <p:cNvSpPr txBox="1"/>
          <p:nvPr/>
        </p:nvSpPr>
        <p:spPr>
          <a:xfrm>
            <a:off x="1689652" y="1938129"/>
            <a:ext cx="3317599" cy="4238833"/>
          </a:xfrm>
          <a:prstGeom prst="rect">
            <a:avLst/>
          </a:prstGeom>
        </p:spPr>
        <p:txBody>
          <a:bodyPr vert="horz" lIns="0" tIns="0" rIns="0" bIns="0" rtlCol="0">
            <a:normAutofit/>
          </a:bodyPr>
          <a:lstStyle/>
          <a:p>
            <a:pPr marL="228600" indent="-228600">
              <a:lnSpc>
                <a:spcPct val="90000"/>
              </a:lnSpc>
              <a:spcBef>
                <a:spcPts val="1000"/>
              </a:spcBef>
              <a:buFont typeface="Arial" panose="020B0604020202020204" pitchFamily="34" charset="0"/>
              <a:buChar char="•"/>
            </a:pPr>
            <a:r>
              <a:rPr lang="en-US" sz="1300" kern="1200" dirty="0">
                <a:latin typeface="Arial" panose="020B0604020202020204" pitchFamily="34" charset="0"/>
                <a:cs typeface="Arial" panose="020B0604020202020204" pitchFamily="34" charset="0"/>
              </a:rPr>
              <a:t>The annual cost of fraud in the UK is £190 billion, equal to nearly £7,200 per household.</a:t>
            </a:r>
          </a:p>
          <a:p>
            <a:pPr marL="228600" indent="-228600">
              <a:lnSpc>
                <a:spcPct val="90000"/>
              </a:lnSpc>
              <a:spcBef>
                <a:spcPts val="1000"/>
              </a:spcBef>
              <a:buFont typeface="Arial" panose="020B0604020202020204" pitchFamily="34" charset="0"/>
              <a:buChar char="•"/>
            </a:pPr>
            <a:r>
              <a:rPr lang="en-US" sz="1300" kern="1200" dirty="0">
                <a:latin typeface="Arial" panose="020B0604020202020204" pitchFamily="34" charset="0"/>
                <a:cs typeface="Arial" panose="020B0604020202020204" pitchFamily="34" charset="0"/>
              </a:rPr>
              <a:t>Fraud is now the UK’s most common criminal offence.</a:t>
            </a:r>
          </a:p>
          <a:p>
            <a:pPr marL="228600" indent="-228600">
              <a:lnSpc>
                <a:spcPct val="90000"/>
              </a:lnSpc>
              <a:spcBef>
                <a:spcPts val="1000"/>
              </a:spcBef>
              <a:buFont typeface="Arial" panose="020B0604020202020204" pitchFamily="34" charset="0"/>
              <a:buChar char="•"/>
            </a:pPr>
            <a:r>
              <a:rPr lang="en-US" sz="1300" kern="1200" dirty="0">
                <a:latin typeface="Arial" panose="020B0604020202020204" pitchFamily="34" charset="0"/>
                <a:cs typeface="Arial" panose="020B0604020202020204" pitchFamily="34" charset="0"/>
              </a:rPr>
              <a:t>The cost of fraud to the UK is greater than the Gross Domestic product of 148 out of 191 countries.</a:t>
            </a:r>
          </a:p>
          <a:p>
            <a:pPr marL="228600" indent="-228600">
              <a:lnSpc>
                <a:spcPct val="90000"/>
              </a:lnSpc>
              <a:spcBef>
                <a:spcPts val="1000"/>
              </a:spcBef>
              <a:buFont typeface="Arial" panose="020B0604020202020204" pitchFamily="34" charset="0"/>
              <a:buChar char="•"/>
            </a:pPr>
            <a:r>
              <a:rPr lang="en-US" sz="1300" kern="1200" dirty="0">
                <a:latin typeface="Arial" panose="020B0604020202020204" pitchFamily="34" charset="0"/>
                <a:cs typeface="Arial" panose="020B0604020202020204" pitchFamily="34" charset="0"/>
              </a:rPr>
              <a:t>At £190 billion it would represent more than the UK government spends on health and </a:t>
            </a:r>
            <a:r>
              <a:rPr lang="en-US" sz="1300" kern="1200" dirty="0" err="1">
                <a:latin typeface="Arial" panose="020B0604020202020204" pitchFamily="34" charset="0"/>
                <a:cs typeface="Arial" panose="020B0604020202020204" pitchFamily="34" charset="0"/>
              </a:rPr>
              <a:t>defence</a:t>
            </a:r>
            <a:r>
              <a:rPr lang="en-US" sz="1300" kern="1200" dirty="0">
                <a:latin typeface="Arial" panose="020B0604020202020204" pitchFamily="34" charset="0"/>
                <a:cs typeface="Arial" panose="020B0604020202020204" pitchFamily="34" charset="0"/>
              </a:rPr>
              <a:t> combined, or all welfare payments excluding pensions.</a:t>
            </a:r>
          </a:p>
          <a:p>
            <a:pPr marL="228600" indent="-228600">
              <a:lnSpc>
                <a:spcPct val="90000"/>
              </a:lnSpc>
              <a:spcBef>
                <a:spcPts val="1000"/>
              </a:spcBef>
              <a:buFont typeface="Arial" panose="020B0604020202020204" pitchFamily="34" charset="0"/>
              <a:buChar char="•"/>
            </a:pPr>
            <a:r>
              <a:rPr lang="en-US" sz="1300" kern="1200" dirty="0">
                <a:latin typeface="Arial" panose="020B0604020202020204" pitchFamily="34" charset="0"/>
                <a:cs typeface="Arial" panose="020B0604020202020204" pitchFamily="34" charset="0"/>
              </a:rPr>
              <a:t>Finding fraud is a good thing </a:t>
            </a:r>
          </a:p>
          <a:p>
            <a:pPr marL="228600" indent="-228600">
              <a:lnSpc>
                <a:spcPct val="90000"/>
              </a:lnSpc>
              <a:spcBef>
                <a:spcPts val="1000"/>
              </a:spcBef>
              <a:buFont typeface="Arial" panose="020B0604020202020204" pitchFamily="34" charset="0"/>
              <a:buChar char="•"/>
            </a:pPr>
            <a:r>
              <a:rPr lang="en-US" sz="1300" kern="1200" dirty="0">
                <a:latin typeface="Arial" panose="020B0604020202020204" pitchFamily="34" charset="0"/>
                <a:cs typeface="Arial" panose="020B0604020202020204" pitchFamily="34" charset="0"/>
              </a:rPr>
              <a:t>There is no one solution </a:t>
            </a:r>
          </a:p>
          <a:p>
            <a:pPr marL="228600" indent="-228600">
              <a:lnSpc>
                <a:spcPct val="90000"/>
              </a:lnSpc>
              <a:spcBef>
                <a:spcPts val="1000"/>
              </a:spcBef>
              <a:buFont typeface="Arial" panose="020B0604020202020204" pitchFamily="34" charset="0"/>
              <a:buChar char="•"/>
            </a:pPr>
            <a:r>
              <a:rPr lang="en-US" sz="1300" kern="1200" dirty="0">
                <a:latin typeface="Arial" panose="020B0604020202020204" pitchFamily="34" charset="0"/>
                <a:cs typeface="Arial" panose="020B0604020202020204" pitchFamily="34" charset="0"/>
              </a:rPr>
              <a:t>Fraud &amp; corruption is ever changing</a:t>
            </a:r>
          </a:p>
          <a:p>
            <a:pPr marL="228600" indent="-228600">
              <a:lnSpc>
                <a:spcPct val="90000"/>
              </a:lnSpc>
              <a:spcBef>
                <a:spcPts val="1000"/>
              </a:spcBef>
              <a:buFont typeface="Arial" panose="020B0604020202020204" pitchFamily="34" charset="0"/>
              <a:buChar char="•"/>
            </a:pPr>
            <a:r>
              <a:rPr lang="en-US" sz="1300" kern="1200" dirty="0">
                <a:latin typeface="Arial" panose="020B0604020202020204" pitchFamily="34" charset="0"/>
                <a:cs typeface="Arial" panose="020B0604020202020204" pitchFamily="34" charset="0"/>
              </a:rPr>
              <a:t>Prevention is the most effective way to mitigate fraud risks</a:t>
            </a:r>
          </a:p>
          <a:p>
            <a:pPr marL="228600" indent="-228600">
              <a:lnSpc>
                <a:spcPct val="90000"/>
              </a:lnSpc>
              <a:spcBef>
                <a:spcPts val="1000"/>
              </a:spcBef>
              <a:buFont typeface="Arial" panose="020B0604020202020204" pitchFamily="34" charset="0"/>
              <a:buChar char="•"/>
            </a:pPr>
            <a:r>
              <a:rPr lang="en-US" sz="1300" kern="1200" dirty="0">
                <a:latin typeface="Arial" panose="020B0604020202020204" pitchFamily="34" charset="0"/>
                <a:cs typeface="Arial" panose="020B0604020202020204" pitchFamily="34" charset="0"/>
              </a:rPr>
              <a:t>There is always going to be fraud</a:t>
            </a:r>
          </a:p>
          <a:p>
            <a:pPr marL="228600" indent="-228600">
              <a:lnSpc>
                <a:spcPct val="90000"/>
              </a:lnSpc>
              <a:spcBef>
                <a:spcPts val="1000"/>
              </a:spcBef>
              <a:buFont typeface="Arial" panose="020B0604020202020204" pitchFamily="34" charset="0"/>
              <a:buChar char="•"/>
            </a:pPr>
            <a:endParaRPr lang="en-US" sz="1300" kern="1200" dirty="0">
              <a:solidFill>
                <a:schemeClr val="bg2">
                  <a:lumMod val="50000"/>
                </a:schemeClr>
              </a:solidFill>
            </a:endParaRPr>
          </a:p>
        </p:txBody>
      </p:sp>
      <p:sp>
        <p:nvSpPr>
          <p:cNvPr id="3" name="Date Placeholder 2">
            <a:extLst>
              <a:ext uri="{FF2B5EF4-FFF2-40B4-BE49-F238E27FC236}">
                <a16:creationId xmlns:a16="http://schemas.microsoft.com/office/drawing/2014/main" id="{5C0582F2-3FD2-8120-EC1A-246CE9F35749}"/>
              </a:ext>
            </a:extLst>
          </p:cNvPr>
          <p:cNvSpPr>
            <a:spLocks noGrp="1"/>
          </p:cNvSpPr>
          <p:nvPr>
            <p:ph type="dt" sz="half" idx="10"/>
          </p:nvPr>
        </p:nvSpPr>
        <p:spPr>
          <a:xfrm>
            <a:off x="150604" y="6396107"/>
            <a:ext cx="524981" cy="365125"/>
          </a:xfrm>
        </p:spPr>
        <p:txBody>
          <a:bodyPr vert="horz" lIns="0" tIns="0" rIns="0" bIns="0" rtlCol="0" anchor="b" anchorCtr="0">
            <a:normAutofit/>
          </a:bodyPr>
          <a:lstStyle/>
          <a:p>
            <a:pPr>
              <a:spcAft>
                <a:spcPts val="600"/>
              </a:spcAft>
            </a:pPr>
            <a:fld id="{7FF331F4-906C-8842-8EBF-5B64D82F6249}" type="datetime1">
              <a:rPr lang="en-US" smtClean="0"/>
              <a:pPr>
                <a:spcAft>
                  <a:spcPts val="600"/>
                </a:spcAft>
              </a:pPr>
              <a:t>4/17/2025</a:t>
            </a:fld>
            <a:endParaRPr lang="en-US" dirty="0"/>
          </a:p>
        </p:txBody>
      </p:sp>
      <p:sp>
        <p:nvSpPr>
          <p:cNvPr id="4" name="Slide Number Placeholder 3">
            <a:extLst>
              <a:ext uri="{FF2B5EF4-FFF2-40B4-BE49-F238E27FC236}">
                <a16:creationId xmlns:a16="http://schemas.microsoft.com/office/drawing/2014/main" id="{445A7CA2-E792-330A-8559-0545BBA7FC4B}"/>
              </a:ext>
            </a:extLst>
          </p:cNvPr>
          <p:cNvSpPr>
            <a:spLocks noGrp="1"/>
          </p:cNvSpPr>
          <p:nvPr>
            <p:ph type="sldNum" sz="quarter" idx="12"/>
          </p:nvPr>
        </p:nvSpPr>
        <p:spPr>
          <a:xfrm>
            <a:off x="736738" y="6396107"/>
            <a:ext cx="375202" cy="365125"/>
          </a:xfrm>
        </p:spPr>
        <p:txBody>
          <a:bodyPr vert="horz" lIns="0" tIns="0" rIns="0" bIns="0" rtlCol="0" anchor="b" anchorCtr="0">
            <a:normAutofit/>
          </a:bodyPr>
          <a:lstStyle/>
          <a:p>
            <a:pPr>
              <a:spcAft>
                <a:spcPts val="600"/>
              </a:spcAft>
            </a:pPr>
            <a:fld id="{064D9679-AAB7-0140-AB59-4FA9A9D95BEC}" type="slidenum">
              <a:rPr lang="en-US" smtClean="0"/>
              <a:pPr>
                <a:spcAft>
                  <a:spcPts val="600"/>
                </a:spcAft>
              </a:pPr>
              <a:t>11</a:t>
            </a:fld>
            <a:endParaRPr lang="en-US" dirty="0"/>
          </a:p>
        </p:txBody>
      </p:sp>
      <p:sp>
        <p:nvSpPr>
          <p:cNvPr id="5" name="Title 4">
            <a:extLst>
              <a:ext uri="{FF2B5EF4-FFF2-40B4-BE49-F238E27FC236}">
                <a16:creationId xmlns:a16="http://schemas.microsoft.com/office/drawing/2014/main" id="{B3E12147-4714-96E6-9BA5-1367FB40C029}"/>
              </a:ext>
            </a:extLst>
          </p:cNvPr>
          <p:cNvSpPr>
            <a:spLocks noGrp="1"/>
          </p:cNvSpPr>
          <p:nvPr>
            <p:ph type="title"/>
          </p:nvPr>
        </p:nvSpPr>
        <p:spPr>
          <a:xfrm>
            <a:off x="1489918" y="188515"/>
            <a:ext cx="7886700" cy="1325880"/>
          </a:xfrm>
        </p:spPr>
        <p:txBody>
          <a:bodyPr anchor="ctr">
            <a:normAutofit/>
          </a:bodyPr>
          <a:lstStyle/>
          <a:p>
            <a:r>
              <a:rPr lang="en-GB" dirty="0"/>
              <a:t> How much!!! </a:t>
            </a:r>
          </a:p>
        </p:txBody>
      </p:sp>
      <p:pic>
        <p:nvPicPr>
          <p:cNvPr id="9" name="Picture 8">
            <a:extLst>
              <a:ext uri="{FF2B5EF4-FFF2-40B4-BE49-F238E27FC236}">
                <a16:creationId xmlns:a16="http://schemas.microsoft.com/office/drawing/2014/main" id="{33F4E1AE-952D-C2BC-560B-28407F4F8309}"/>
              </a:ext>
            </a:extLst>
          </p:cNvPr>
          <p:cNvPicPr>
            <a:picLocks noChangeAspect="1"/>
          </p:cNvPicPr>
          <p:nvPr/>
        </p:nvPicPr>
        <p:blipFill>
          <a:blip r:embed="rId3"/>
          <a:stretch>
            <a:fillRect/>
          </a:stretch>
        </p:blipFill>
        <p:spPr>
          <a:xfrm>
            <a:off x="5197751" y="2784417"/>
            <a:ext cx="3317599" cy="2546257"/>
          </a:xfrm>
          <a:prstGeom prst="rect">
            <a:avLst/>
          </a:prstGeom>
          <a:noFill/>
        </p:spPr>
      </p:pic>
    </p:spTree>
    <p:extLst>
      <p:ext uri="{BB962C8B-B14F-4D97-AF65-F5344CB8AC3E}">
        <p14:creationId xmlns:p14="http://schemas.microsoft.com/office/powerpoint/2010/main" val="183033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7D474-BB5A-D6A3-8ABF-8995F2CD1611}"/>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3A16-33F9-2F91-9E44-45990E1E8654}"/>
              </a:ext>
            </a:extLst>
          </p:cNvPr>
          <p:cNvSpPr>
            <a:spLocks noGrp="1"/>
          </p:cNvSpPr>
          <p:nvPr>
            <p:ph type="dt" sz="half" idx="10"/>
          </p:nvPr>
        </p:nvSpPr>
        <p:spPr>
          <a:xfrm>
            <a:off x="150604" y="6396107"/>
            <a:ext cx="524981" cy="365125"/>
          </a:xfrm>
        </p:spPr>
        <p:txBody>
          <a:bodyPr anchor="b">
            <a:normAutofit/>
          </a:bodyPr>
          <a:lstStyle/>
          <a:p>
            <a:pPr>
              <a:spcAft>
                <a:spcPts val="600"/>
              </a:spcAft>
            </a:pPr>
            <a:fld id="{7FF331F4-906C-8842-8EBF-5B64D82F6249}" type="datetime1">
              <a:rPr lang="en-US" smtClean="0"/>
              <a:pPr>
                <a:spcAft>
                  <a:spcPts val="600"/>
                </a:spcAft>
              </a:pPr>
              <a:t>4/17/2025</a:t>
            </a:fld>
            <a:endParaRPr lang="en-US" dirty="0"/>
          </a:p>
        </p:txBody>
      </p:sp>
      <p:sp>
        <p:nvSpPr>
          <p:cNvPr id="4" name="Slide Number Placeholder 3">
            <a:extLst>
              <a:ext uri="{FF2B5EF4-FFF2-40B4-BE49-F238E27FC236}">
                <a16:creationId xmlns:a16="http://schemas.microsoft.com/office/drawing/2014/main" id="{47DE5169-48F4-0CC2-8938-F880D2C5D81B}"/>
              </a:ext>
            </a:extLst>
          </p:cNvPr>
          <p:cNvSpPr>
            <a:spLocks noGrp="1"/>
          </p:cNvSpPr>
          <p:nvPr>
            <p:ph type="sldNum" sz="quarter" idx="12"/>
          </p:nvPr>
        </p:nvSpPr>
        <p:spPr>
          <a:xfrm>
            <a:off x="736738" y="6396107"/>
            <a:ext cx="375202" cy="365125"/>
          </a:xfrm>
        </p:spPr>
        <p:txBody>
          <a:bodyPr anchor="b">
            <a:normAutofit/>
          </a:bodyPr>
          <a:lstStyle/>
          <a:p>
            <a:pPr>
              <a:spcAft>
                <a:spcPts val="600"/>
              </a:spcAft>
            </a:pPr>
            <a:fld id="{064D9679-AAB7-0140-AB59-4FA9A9D95BEC}" type="slidenum">
              <a:rPr lang="en-US" smtClean="0"/>
              <a:pPr>
                <a:spcAft>
                  <a:spcPts val="600"/>
                </a:spcAft>
              </a:pPr>
              <a:t>12</a:t>
            </a:fld>
            <a:endParaRPr lang="en-US" dirty="0"/>
          </a:p>
        </p:txBody>
      </p:sp>
      <p:sp>
        <p:nvSpPr>
          <p:cNvPr id="5" name="Title 4">
            <a:extLst>
              <a:ext uri="{FF2B5EF4-FFF2-40B4-BE49-F238E27FC236}">
                <a16:creationId xmlns:a16="http://schemas.microsoft.com/office/drawing/2014/main" id="{39E4FCC5-F94D-5603-9496-C8293854AA49}"/>
              </a:ext>
            </a:extLst>
          </p:cNvPr>
          <p:cNvSpPr>
            <a:spLocks noGrp="1"/>
          </p:cNvSpPr>
          <p:nvPr>
            <p:ph type="title"/>
          </p:nvPr>
        </p:nvSpPr>
        <p:spPr>
          <a:xfrm>
            <a:off x="1485179" y="212739"/>
            <a:ext cx="7886700" cy="1325880"/>
          </a:xfrm>
        </p:spPr>
        <p:txBody>
          <a:bodyPr anchor="ctr">
            <a:normAutofit/>
          </a:bodyPr>
          <a:lstStyle/>
          <a:p>
            <a:r>
              <a:rPr lang="en-GB" dirty="0">
                <a:latin typeface="Arial" panose="020B0604020202020204" pitchFamily="34" charset="0"/>
                <a:cs typeface="Arial" panose="020B0604020202020204" pitchFamily="34" charset="0"/>
              </a:rPr>
              <a:t> Fraud cases</a:t>
            </a:r>
          </a:p>
        </p:txBody>
      </p:sp>
      <p:pic>
        <p:nvPicPr>
          <p:cNvPr id="6" name="Picture 5">
            <a:extLst>
              <a:ext uri="{FF2B5EF4-FFF2-40B4-BE49-F238E27FC236}">
                <a16:creationId xmlns:a16="http://schemas.microsoft.com/office/drawing/2014/main" id="{7FE274E0-3673-FD4E-065F-818F58AA9AD9}"/>
              </a:ext>
            </a:extLst>
          </p:cNvPr>
          <p:cNvPicPr>
            <a:picLocks noChangeAspect="1"/>
          </p:cNvPicPr>
          <p:nvPr/>
        </p:nvPicPr>
        <p:blipFill>
          <a:blip r:embed="rId3"/>
          <a:srcRect t="6972" b="6595"/>
          <a:stretch/>
        </p:blipFill>
        <p:spPr>
          <a:xfrm>
            <a:off x="1620493" y="1538619"/>
            <a:ext cx="7011378" cy="3671455"/>
          </a:xfrm>
          <a:prstGeom prst="rect">
            <a:avLst/>
          </a:prstGeom>
        </p:spPr>
      </p:pic>
    </p:spTree>
    <p:extLst>
      <p:ext uri="{BB962C8B-B14F-4D97-AF65-F5344CB8AC3E}">
        <p14:creationId xmlns:p14="http://schemas.microsoft.com/office/powerpoint/2010/main" val="2749592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F3BB1-A7D8-6547-FB35-6EA6B9955DA2}"/>
              </a:ext>
            </a:extLst>
          </p:cNvPr>
          <p:cNvSpPr>
            <a:spLocks noGrp="1"/>
          </p:cNvSpPr>
          <p:nvPr>
            <p:ph type="title"/>
          </p:nvPr>
        </p:nvSpPr>
        <p:spPr/>
        <p:txBody>
          <a:bodyPr/>
          <a:lstStyle/>
          <a:p>
            <a:r>
              <a:rPr lang="en-GB" dirty="0"/>
              <a:t> </a:t>
            </a:r>
          </a:p>
        </p:txBody>
      </p:sp>
      <p:sp>
        <p:nvSpPr>
          <p:cNvPr id="3" name="Content Placeholder 2">
            <a:extLst>
              <a:ext uri="{FF2B5EF4-FFF2-40B4-BE49-F238E27FC236}">
                <a16:creationId xmlns:a16="http://schemas.microsoft.com/office/drawing/2014/main" id="{A49CC3AB-11D1-688C-998D-FE084D5DB43C}"/>
              </a:ext>
            </a:extLst>
          </p:cNvPr>
          <p:cNvSpPr>
            <a:spLocks noGrp="1"/>
          </p:cNvSpPr>
          <p:nvPr>
            <p:ph idx="1"/>
          </p:nvPr>
        </p:nvSpPr>
        <p:spPr>
          <a:xfrm>
            <a:off x="1689652" y="1309583"/>
            <a:ext cx="6825698" cy="4238833"/>
          </a:xfrm>
        </p:spPr>
        <p:txBody>
          <a:bodyPr>
            <a:normAutofit/>
          </a:bodyPr>
          <a:lstStyle/>
          <a:p>
            <a:r>
              <a:rPr lang="en-GB" dirty="0">
                <a:hlinkClick r:id="rId3"/>
              </a:rPr>
              <a:t>Fraud Act 2006 (legislation.gov.uk)</a:t>
            </a:r>
            <a:endParaRPr lang="en-GB" dirty="0"/>
          </a:p>
          <a:p>
            <a:endParaRPr lang="en-GB" dirty="0"/>
          </a:p>
          <a:p>
            <a:r>
              <a:rPr lang="en-GB" dirty="0">
                <a:solidFill>
                  <a:schemeClr val="tx1"/>
                </a:solidFill>
                <a:latin typeface="Arial" panose="020B0604020202020204" pitchFamily="34" charset="0"/>
                <a:cs typeface="Arial" panose="020B0604020202020204" pitchFamily="34" charset="0"/>
              </a:rPr>
              <a:t>Section 2 False statement</a:t>
            </a:r>
          </a:p>
          <a:p>
            <a:r>
              <a:rPr lang="en-GB" dirty="0">
                <a:solidFill>
                  <a:schemeClr val="tx1"/>
                </a:solidFill>
                <a:latin typeface="Arial" panose="020B0604020202020204" pitchFamily="34" charset="0"/>
                <a:cs typeface="Arial" panose="020B0604020202020204" pitchFamily="34" charset="0"/>
              </a:rPr>
              <a:t>Section 3 Failing to disclose</a:t>
            </a:r>
          </a:p>
          <a:p>
            <a:r>
              <a:rPr lang="en-GB" dirty="0">
                <a:solidFill>
                  <a:schemeClr val="tx1"/>
                </a:solidFill>
                <a:latin typeface="Arial" panose="020B0604020202020204" pitchFamily="34" charset="0"/>
                <a:cs typeface="Arial" panose="020B0604020202020204" pitchFamily="34" charset="0"/>
              </a:rPr>
              <a:t>Section 4 Abuse of Position</a:t>
            </a:r>
          </a:p>
          <a:p>
            <a:r>
              <a:rPr lang="en-GB" dirty="0">
                <a:solidFill>
                  <a:schemeClr val="tx1"/>
                </a:solidFill>
                <a:latin typeface="Arial" panose="020B0604020202020204" pitchFamily="34" charset="0"/>
                <a:cs typeface="Arial" panose="020B0604020202020204" pitchFamily="34" charset="0"/>
              </a:rPr>
              <a:t>All require dishonesty, gain and or loss</a:t>
            </a:r>
          </a:p>
          <a:p>
            <a:r>
              <a:rPr lang="en-GB" dirty="0">
                <a:solidFill>
                  <a:schemeClr val="tx1"/>
                </a:solidFill>
                <a:latin typeface="Arial" panose="020B0604020202020204" pitchFamily="34" charset="0"/>
                <a:cs typeface="Arial" panose="020B0604020202020204" pitchFamily="34" charset="0"/>
              </a:rPr>
              <a:t>New offence – failure to prevent fraud </a:t>
            </a:r>
            <a:r>
              <a:rPr lang="en-GB" dirty="0">
                <a:hlinkClick r:id="rId4"/>
              </a:rPr>
              <a:t>Economic Crime and Corporate Transparency Act 2023: Factsheets - GOV.UK (www.gov.uk)</a:t>
            </a:r>
            <a:endParaRPr lang="en-GB" dirty="0"/>
          </a:p>
          <a:p>
            <a:pPr lvl="1"/>
            <a:endParaRPr lang="en-GB" dirty="0"/>
          </a:p>
        </p:txBody>
      </p:sp>
      <p:sp>
        <p:nvSpPr>
          <p:cNvPr id="5" name="TextBox 4">
            <a:extLst>
              <a:ext uri="{FF2B5EF4-FFF2-40B4-BE49-F238E27FC236}">
                <a16:creationId xmlns:a16="http://schemas.microsoft.com/office/drawing/2014/main" id="{95C11BA8-EBE9-C353-2F65-7870B185144A}"/>
              </a:ext>
            </a:extLst>
          </p:cNvPr>
          <p:cNvSpPr txBox="1"/>
          <p:nvPr/>
        </p:nvSpPr>
        <p:spPr>
          <a:xfrm>
            <a:off x="1462285" y="532759"/>
            <a:ext cx="4579478" cy="646331"/>
          </a:xfrm>
          <a:prstGeom prst="rect">
            <a:avLst/>
          </a:prstGeom>
          <a:noFill/>
        </p:spPr>
        <p:txBody>
          <a:bodyPr wrap="square">
            <a:spAutoFit/>
          </a:bodyPr>
          <a:lstStyle/>
          <a:p>
            <a:pPr defTabSz="685800"/>
            <a:r>
              <a:rPr lang="en-GB" sz="3600" dirty="0">
                <a:solidFill>
                  <a:srgbClr val="FF0000"/>
                </a:solidFill>
                <a:latin typeface="Arial" panose="020B0604020202020204" pitchFamily="34" charset="0"/>
                <a:cs typeface="Arial" panose="020B0604020202020204" pitchFamily="34" charset="0"/>
              </a:rPr>
              <a:t> Legislation</a:t>
            </a:r>
          </a:p>
        </p:txBody>
      </p:sp>
    </p:spTree>
    <p:extLst>
      <p:ext uri="{BB962C8B-B14F-4D97-AF65-F5344CB8AC3E}">
        <p14:creationId xmlns:p14="http://schemas.microsoft.com/office/powerpoint/2010/main" val="153810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87F4-08E3-AC04-8E35-2530AC34CD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8A214-3E47-BE6C-04EE-DBF18F27166E}"/>
              </a:ext>
            </a:extLst>
          </p:cNvPr>
          <p:cNvSpPr>
            <a:spLocks noGrp="1"/>
          </p:cNvSpPr>
          <p:nvPr>
            <p:ph type="title"/>
          </p:nvPr>
        </p:nvSpPr>
        <p:spPr/>
        <p:txBody>
          <a:bodyPr/>
          <a:lstStyle/>
          <a:p>
            <a:r>
              <a:rPr lang="en-GB" dirty="0"/>
              <a:t> </a:t>
            </a:r>
          </a:p>
        </p:txBody>
      </p:sp>
      <p:sp>
        <p:nvSpPr>
          <p:cNvPr id="3" name="Content Placeholder 2">
            <a:extLst>
              <a:ext uri="{FF2B5EF4-FFF2-40B4-BE49-F238E27FC236}">
                <a16:creationId xmlns:a16="http://schemas.microsoft.com/office/drawing/2014/main" id="{24AE2585-B97D-5D89-CFE2-D511AD2E7A5F}"/>
              </a:ext>
            </a:extLst>
          </p:cNvPr>
          <p:cNvSpPr>
            <a:spLocks noGrp="1"/>
          </p:cNvSpPr>
          <p:nvPr>
            <p:ph idx="1"/>
          </p:nvPr>
        </p:nvSpPr>
        <p:spPr>
          <a:xfrm>
            <a:off x="1689652" y="1309583"/>
            <a:ext cx="6825698" cy="4238833"/>
          </a:xfrm>
        </p:spPr>
        <p:txBody>
          <a:bodyPr>
            <a:noAutofit/>
          </a:bodyPr>
          <a:lstStyle/>
          <a:p>
            <a:pPr defTabSz="685800"/>
            <a:r>
              <a:rPr lang="en-GB" sz="1400" b="1" dirty="0">
                <a:solidFill>
                  <a:schemeClr val="accent2"/>
                </a:solidFill>
                <a:latin typeface="Arial" panose="020B0604020202020204" pitchFamily="34" charset="0"/>
                <a:cs typeface="Arial" panose="020B0604020202020204" pitchFamily="34" charset="0"/>
              </a:rPr>
              <a:t>ADD LINK TO FRS PREVENITON AND DETECTION OF FRAUD &amp; CORRUPTION</a:t>
            </a:r>
          </a:p>
          <a:p>
            <a:pPr marL="0" indent="0" defTabSz="685800">
              <a:buNone/>
            </a:pPr>
            <a:endParaRPr lang="en-GB" sz="1400" b="1" dirty="0">
              <a:solidFill>
                <a:prstClr val="black"/>
              </a:solidFill>
              <a:latin typeface="Arial" panose="020B0604020202020204" pitchFamily="34" charset="0"/>
              <a:cs typeface="Arial" panose="020B0604020202020204" pitchFamily="34" charset="0"/>
            </a:endParaRPr>
          </a:p>
          <a:p>
            <a:pPr defTabSz="685800"/>
            <a:r>
              <a:rPr lang="en-GB" sz="1400" b="1" dirty="0">
                <a:solidFill>
                  <a:schemeClr val="accent2"/>
                </a:solidFill>
                <a:latin typeface="Arial" panose="020B0604020202020204" pitchFamily="34" charset="0"/>
                <a:cs typeface="Arial" panose="020B0604020202020204" pitchFamily="34" charset="0"/>
              </a:rPr>
              <a:t>ADD LINK TO Whistleblowing Code</a:t>
            </a:r>
          </a:p>
          <a:p>
            <a:pPr marL="0" indent="0" defTabSz="685800">
              <a:buNone/>
            </a:pPr>
            <a:endParaRPr lang="en-GB" sz="1400" b="1" dirty="0">
              <a:solidFill>
                <a:schemeClr val="accent2"/>
              </a:solidFill>
              <a:latin typeface="Arial" panose="020B0604020202020204" pitchFamily="34" charset="0"/>
              <a:cs typeface="Arial" panose="020B0604020202020204" pitchFamily="34" charset="0"/>
            </a:endParaRPr>
          </a:p>
          <a:p>
            <a:pPr defTabSz="685800"/>
            <a:r>
              <a:rPr lang="en-GB" sz="1400" b="1" dirty="0">
                <a:solidFill>
                  <a:schemeClr val="accent2"/>
                </a:solidFill>
                <a:latin typeface="Arial" panose="020B0604020202020204" pitchFamily="34" charset="0"/>
                <a:cs typeface="Arial" panose="020B0604020202020204" pitchFamily="34" charset="0"/>
              </a:rPr>
              <a:t>ADD LINK TO Register of Interests &amp; Gifts and hospitality</a:t>
            </a:r>
          </a:p>
          <a:p>
            <a:pPr marL="0" indent="0" defTabSz="685800">
              <a:buNone/>
            </a:pPr>
            <a:endParaRPr lang="en-GB" sz="1400" dirty="0">
              <a:solidFill>
                <a:prstClr val="black"/>
              </a:solidFill>
              <a:latin typeface="Arial" panose="020B0604020202020204" pitchFamily="34" charset="0"/>
              <a:cs typeface="Arial" panose="020B0604020202020204" pitchFamily="34" charset="0"/>
            </a:endParaRPr>
          </a:p>
          <a:p>
            <a:pPr defTabSz="685800"/>
            <a:r>
              <a:rPr lang="en-GB" sz="1400" b="1" dirty="0">
                <a:solidFill>
                  <a:srgbClr val="FF0000"/>
                </a:solidFill>
                <a:latin typeface="Arial" panose="020B0604020202020204" pitchFamily="34" charset="0"/>
                <a:cs typeface="Arial" panose="020B0604020202020204" pitchFamily="34" charset="0"/>
              </a:rPr>
              <a:t>ADD LINK TO ANNUAL FRAUD REPORTS – FRS WEBSITE</a:t>
            </a:r>
          </a:p>
          <a:p>
            <a:pPr defTabSz="685800"/>
            <a:r>
              <a:rPr lang="en-GB" sz="1400" dirty="0">
                <a:solidFill>
                  <a:prstClr val="black"/>
                </a:solidFill>
                <a:latin typeface="Arial" panose="020B0604020202020204" pitchFamily="34" charset="0"/>
                <a:cs typeface="Arial" panose="020B0604020202020204" pitchFamily="34" charset="0"/>
                <a:hlinkClick r:id="rId3"/>
              </a:rPr>
              <a:t>National Fraud Initiative - GOV.UK (www.gov.uk)</a:t>
            </a:r>
            <a:r>
              <a:rPr lang="en-GB" sz="1400" dirty="0">
                <a:solidFill>
                  <a:prstClr val="black"/>
                </a:solidFill>
                <a:latin typeface="Arial" panose="020B0604020202020204" pitchFamily="34" charset="0"/>
                <a:cs typeface="Arial" panose="020B0604020202020204" pitchFamily="34" charset="0"/>
              </a:rPr>
              <a:t> We participate in the National Fraud Initiative (NFI) exercise that matches electronic data within and between public and private sector bodies to prevent and detect fraud.  This exercise takes place every 2 years.</a:t>
            </a:r>
          </a:p>
          <a:p>
            <a:pPr defTabSz="685800"/>
            <a:r>
              <a:rPr lang="en-GB" sz="1400" dirty="0">
                <a:solidFill>
                  <a:prstClr val="black"/>
                </a:solidFill>
                <a:latin typeface="Arial" panose="020B0604020202020204" pitchFamily="34" charset="0"/>
                <a:cs typeface="Arial" panose="020B0604020202020204" pitchFamily="34" charset="0"/>
                <a:hlinkClick r:id="rId4"/>
              </a:rPr>
              <a:t>National Fraud Initiative case studies - GOV.UK (www.gov.uk</a:t>
            </a:r>
            <a:endParaRPr lang="en-GB"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97B7910-236B-64B1-7425-51E73E64E610}"/>
              </a:ext>
            </a:extLst>
          </p:cNvPr>
          <p:cNvSpPr txBox="1"/>
          <p:nvPr/>
        </p:nvSpPr>
        <p:spPr>
          <a:xfrm>
            <a:off x="1462285" y="532759"/>
            <a:ext cx="4579478" cy="646331"/>
          </a:xfrm>
          <a:prstGeom prst="rect">
            <a:avLst/>
          </a:prstGeom>
          <a:noFill/>
        </p:spPr>
        <p:txBody>
          <a:bodyPr wrap="square">
            <a:spAutoFit/>
          </a:bodyPr>
          <a:lstStyle/>
          <a:p>
            <a:pPr defTabSz="685800"/>
            <a:r>
              <a:rPr lang="en-GB" sz="3600" dirty="0">
                <a:solidFill>
                  <a:srgbClr val="FF0000"/>
                </a:solidFill>
                <a:latin typeface="Arial" panose="020B0604020202020204" pitchFamily="34" charset="0"/>
                <a:cs typeface="Arial" panose="020B0604020202020204" pitchFamily="34" charset="0"/>
              </a:rPr>
              <a:t> FRS process</a:t>
            </a:r>
          </a:p>
        </p:txBody>
      </p:sp>
    </p:spTree>
    <p:extLst>
      <p:ext uri="{BB962C8B-B14F-4D97-AF65-F5344CB8AC3E}">
        <p14:creationId xmlns:p14="http://schemas.microsoft.com/office/powerpoint/2010/main" val="318161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56690-A3AB-5A97-BFA1-B12AA15A34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E25C1F-F332-8800-EC30-4F623D113F2C}"/>
              </a:ext>
            </a:extLst>
          </p:cNvPr>
          <p:cNvSpPr>
            <a:spLocks noGrp="1"/>
          </p:cNvSpPr>
          <p:nvPr>
            <p:ph type="title"/>
          </p:nvPr>
        </p:nvSpPr>
        <p:spPr/>
        <p:txBody>
          <a:bodyPr/>
          <a:lstStyle/>
          <a:p>
            <a:r>
              <a:rPr lang="en-GB" dirty="0"/>
              <a:t> </a:t>
            </a:r>
          </a:p>
        </p:txBody>
      </p:sp>
      <p:sp>
        <p:nvSpPr>
          <p:cNvPr id="5" name="TextBox 4">
            <a:extLst>
              <a:ext uri="{FF2B5EF4-FFF2-40B4-BE49-F238E27FC236}">
                <a16:creationId xmlns:a16="http://schemas.microsoft.com/office/drawing/2014/main" id="{FCCD4A11-1D42-8100-D7BC-B8FE46C0C5CE}"/>
              </a:ext>
            </a:extLst>
          </p:cNvPr>
          <p:cNvSpPr txBox="1"/>
          <p:nvPr/>
        </p:nvSpPr>
        <p:spPr>
          <a:xfrm>
            <a:off x="1462285" y="532759"/>
            <a:ext cx="4579478" cy="646331"/>
          </a:xfrm>
          <a:prstGeom prst="rect">
            <a:avLst/>
          </a:prstGeom>
          <a:noFill/>
        </p:spPr>
        <p:txBody>
          <a:bodyPr wrap="square">
            <a:spAutoFit/>
          </a:bodyPr>
          <a:lstStyle/>
          <a:p>
            <a:pPr defTabSz="685800"/>
            <a:r>
              <a:rPr lang="en-GB" sz="3600" dirty="0">
                <a:solidFill>
                  <a:srgbClr val="FF0000"/>
                </a:solidFill>
                <a:latin typeface="Arial" panose="020B0604020202020204" pitchFamily="34" charset="0"/>
                <a:cs typeface="Arial" panose="020B0604020202020204" pitchFamily="34" charset="0"/>
              </a:rPr>
              <a:t> Checklist </a:t>
            </a:r>
          </a:p>
        </p:txBody>
      </p:sp>
      <p:pic>
        <p:nvPicPr>
          <p:cNvPr id="12" name="Content Placeholder 11">
            <a:extLst>
              <a:ext uri="{FF2B5EF4-FFF2-40B4-BE49-F238E27FC236}">
                <a16:creationId xmlns:a16="http://schemas.microsoft.com/office/drawing/2014/main" id="{7DEE6092-67A8-EFAC-78B3-C896D8EE0EE5}"/>
              </a:ext>
            </a:extLst>
          </p:cNvPr>
          <p:cNvPicPr>
            <a:picLocks noGrp="1" noChangeAspect="1"/>
          </p:cNvPicPr>
          <p:nvPr>
            <p:ph idx="1"/>
          </p:nvPr>
        </p:nvPicPr>
        <p:blipFill>
          <a:blip r:embed="rId3"/>
          <a:srcRect t="3633"/>
          <a:stretch/>
        </p:blipFill>
        <p:spPr>
          <a:xfrm>
            <a:off x="2144299" y="2161309"/>
            <a:ext cx="5915851" cy="2634719"/>
          </a:xfrm>
        </p:spPr>
      </p:pic>
    </p:spTree>
    <p:extLst>
      <p:ext uri="{BB962C8B-B14F-4D97-AF65-F5344CB8AC3E}">
        <p14:creationId xmlns:p14="http://schemas.microsoft.com/office/powerpoint/2010/main" val="669046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60B58-DDA6-17DE-8EF5-4F5C1CC268BF}"/>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E5F45BC8-09DE-C10C-46E7-AE659378BF73}"/>
              </a:ext>
            </a:extLst>
          </p:cNvPr>
          <p:cNvSpPr>
            <a:spLocks noGrp="1"/>
          </p:cNvSpPr>
          <p:nvPr>
            <p:ph type="dt" sz="half" idx="10"/>
          </p:nvPr>
        </p:nvSpPr>
        <p:spPr/>
        <p:txBody>
          <a:bodyPr/>
          <a:lstStyle/>
          <a:p>
            <a:fld id="{7FF331F4-906C-8842-8EBF-5B64D82F6249}" type="datetime1">
              <a:rPr lang="en-US" smtClean="0"/>
              <a:t>4/17/2025</a:t>
            </a:fld>
            <a:endParaRPr lang="en-US" dirty="0"/>
          </a:p>
        </p:txBody>
      </p:sp>
      <p:sp>
        <p:nvSpPr>
          <p:cNvPr id="4" name="Slide Number Placeholder 3">
            <a:extLst>
              <a:ext uri="{FF2B5EF4-FFF2-40B4-BE49-F238E27FC236}">
                <a16:creationId xmlns:a16="http://schemas.microsoft.com/office/drawing/2014/main" id="{07F10F73-CDF3-28B4-EDFA-A51F37386DEE}"/>
              </a:ext>
            </a:extLst>
          </p:cNvPr>
          <p:cNvSpPr>
            <a:spLocks noGrp="1"/>
          </p:cNvSpPr>
          <p:nvPr>
            <p:ph type="sldNum" sz="quarter" idx="12"/>
          </p:nvPr>
        </p:nvSpPr>
        <p:spPr/>
        <p:txBody>
          <a:bodyPr/>
          <a:lstStyle/>
          <a:p>
            <a:fld id="{064D9679-AAB7-0140-AB59-4FA9A9D95BEC}" type="slidenum">
              <a:rPr lang="en-US" smtClean="0"/>
              <a:t>16</a:t>
            </a:fld>
            <a:endParaRPr lang="en-US" dirty="0"/>
          </a:p>
        </p:txBody>
      </p:sp>
      <p:sp>
        <p:nvSpPr>
          <p:cNvPr id="5" name="Title 4">
            <a:extLst>
              <a:ext uri="{FF2B5EF4-FFF2-40B4-BE49-F238E27FC236}">
                <a16:creationId xmlns:a16="http://schemas.microsoft.com/office/drawing/2014/main" id="{5DB0C9CA-DF06-FCEA-5E88-F2E76E32F1F1}"/>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What is business continuity and why is it important?</a:t>
            </a:r>
          </a:p>
        </p:txBody>
      </p:sp>
      <p:sp>
        <p:nvSpPr>
          <p:cNvPr id="2" name="TextBox 1">
            <a:extLst>
              <a:ext uri="{FF2B5EF4-FFF2-40B4-BE49-F238E27FC236}">
                <a16:creationId xmlns:a16="http://schemas.microsoft.com/office/drawing/2014/main" id="{F562FE9B-6A32-7DEA-5F4B-04E3EA1F831E}"/>
              </a:ext>
            </a:extLst>
          </p:cNvPr>
          <p:cNvSpPr txBox="1"/>
          <p:nvPr/>
        </p:nvSpPr>
        <p:spPr>
          <a:xfrm>
            <a:off x="1752600" y="1438275"/>
            <a:ext cx="6820936" cy="1754326"/>
          </a:xfrm>
          <a:prstGeom prst="rect">
            <a:avLst/>
          </a:prstGeom>
          <a:noFill/>
        </p:spPr>
        <p:txBody>
          <a:bodyPr wrap="square" rtlCol="0">
            <a:spAutoFit/>
          </a:bodyPr>
          <a:lstStyle/>
          <a:p>
            <a:r>
              <a:rPr lang="en-GB" dirty="0"/>
              <a:t> </a:t>
            </a:r>
          </a:p>
          <a:p>
            <a:endParaRPr lang="en-GB" dirty="0"/>
          </a:p>
          <a:p>
            <a:endParaRPr lang="en-GB" dirty="0"/>
          </a:p>
          <a:p>
            <a:endParaRPr lang="en-GB" dirty="0"/>
          </a:p>
          <a:p>
            <a:endParaRPr lang="en-GB" dirty="0"/>
          </a:p>
          <a:p>
            <a:endParaRPr lang="en-GB" dirty="0"/>
          </a:p>
        </p:txBody>
      </p:sp>
      <p:pic>
        <p:nvPicPr>
          <p:cNvPr id="6" name="Picture 5">
            <a:extLst>
              <a:ext uri="{FF2B5EF4-FFF2-40B4-BE49-F238E27FC236}">
                <a16:creationId xmlns:a16="http://schemas.microsoft.com/office/drawing/2014/main" id="{9B291F15-F361-ADC3-35DB-AAFD49D08D2A}"/>
              </a:ext>
            </a:extLst>
          </p:cNvPr>
          <p:cNvPicPr>
            <a:picLocks noChangeAspect="1"/>
          </p:cNvPicPr>
          <p:nvPr/>
        </p:nvPicPr>
        <p:blipFill>
          <a:blip r:embed="rId2"/>
          <a:stretch>
            <a:fillRect/>
          </a:stretch>
        </p:blipFill>
        <p:spPr>
          <a:xfrm>
            <a:off x="2865437" y="1600202"/>
            <a:ext cx="4525963" cy="4525963"/>
          </a:xfrm>
          <a:prstGeom prst="rect">
            <a:avLst/>
          </a:prstGeom>
          <a:noFill/>
        </p:spPr>
      </p:pic>
    </p:spTree>
    <p:extLst>
      <p:ext uri="{BB962C8B-B14F-4D97-AF65-F5344CB8AC3E}">
        <p14:creationId xmlns:p14="http://schemas.microsoft.com/office/powerpoint/2010/main" val="2450543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5DEC67-31DD-8E62-2E99-4FCE4ACD3017}"/>
              </a:ext>
            </a:extLst>
          </p:cNvPr>
          <p:cNvSpPr>
            <a:spLocks noGrp="1"/>
          </p:cNvSpPr>
          <p:nvPr>
            <p:ph idx="1"/>
          </p:nvPr>
        </p:nvSpPr>
        <p:spPr>
          <a:xfrm>
            <a:off x="1454727" y="859537"/>
            <a:ext cx="7010400" cy="4176463"/>
          </a:xfrm>
        </p:spPr>
        <p:txBody>
          <a:bodyPr lIns="91440" tIns="45720" rIns="91440" bIns="45720" anchor="t"/>
          <a:lstStyle/>
          <a:p>
            <a:pPr marL="192405" indent="-192405" algn="ctr"/>
            <a:endParaRPr lang="en-GB" sz="2000" u="none" strike="noStrike" baseline="0" dirty="0">
              <a:solidFill>
                <a:srgbClr val="000000"/>
              </a:solidFill>
            </a:endParaRPr>
          </a:p>
          <a:p>
            <a:pPr marL="192405" indent="-192405" algn="ctr"/>
            <a:endParaRPr lang="en-GB" sz="2000" dirty="0">
              <a:solidFill>
                <a:srgbClr val="000000"/>
              </a:solidFill>
            </a:endParaRPr>
          </a:p>
          <a:p>
            <a:pPr marL="192405" indent="-192405" algn="ctr"/>
            <a:endParaRPr lang="en-GB" sz="2000" u="none" strike="noStrike" baseline="0" dirty="0">
              <a:solidFill>
                <a:srgbClr val="000000"/>
              </a:solidFill>
            </a:endParaRPr>
          </a:p>
          <a:p>
            <a:pPr marL="192405" indent="-192405" algn="ctr"/>
            <a:endParaRPr lang="en-GB" sz="2000" dirty="0">
              <a:solidFill>
                <a:srgbClr val="000000"/>
              </a:solidFill>
            </a:endParaRPr>
          </a:p>
          <a:p>
            <a:pPr marL="192405" indent="-192405" algn="ctr"/>
            <a:r>
              <a:rPr lang="en-GB" sz="2000" u="none" strike="noStrike" baseline="0" dirty="0">
                <a:solidFill>
                  <a:srgbClr val="000000"/>
                </a:solidFill>
                <a:latin typeface="Arial"/>
                <a:cs typeface="Arial"/>
              </a:rPr>
              <a:t>Capability of the </a:t>
            </a:r>
            <a:r>
              <a:rPr lang="en-GB" sz="2000" dirty="0">
                <a:solidFill>
                  <a:srgbClr val="000000"/>
                </a:solidFill>
                <a:latin typeface="Arial"/>
                <a:cs typeface="Arial"/>
              </a:rPr>
              <a:t>organisation</a:t>
            </a:r>
            <a:r>
              <a:rPr lang="en-GB" sz="2000" u="none" strike="noStrike" baseline="0" dirty="0">
                <a:solidFill>
                  <a:srgbClr val="000000"/>
                </a:solidFill>
                <a:latin typeface="Arial"/>
                <a:cs typeface="Arial"/>
              </a:rPr>
              <a:t> to continue delivery of products or services at acceptable predefined levels following disruptive incident (ISO 22301)</a:t>
            </a:r>
            <a:endParaRPr lang="en-GB" sz="2000" dirty="0">
              <a:latin typeface="Arial"/>
              <a:cs typeface="Arial"/>
            </a:endParaRPr>
          </a:p>
        </p:txBody>
      </p:sp>
      <p:sp>
        <p:nvSpPr>
          <p:cNvPr id="4" name="Text Placeholder 3">
            <a:extLst>
              <a:ext uri="{FF2B5EF4-FFF2-40B4-BE49-F238E27FC236}">
                <a16:creationId xmlns:a16="http://schemas.microsoft.com/office/drawing/2014/main" id="{94A7A1E8-E470-A2C0-AD6B-D5DA86B4813B}"/>
              </a:ext>
            </a:extLst>
          </p:cNvPr>
          <p:cNvSpPr>
            <a:spLocks noGrp="1"/>
          </p:cNvSpPr>
          <p:nvPr>
            <p:ph type="body" sz="quarter" idx="10"/>
          </p:nvPr>
        </p:nvSpPr>
        <p:spPr/>
        <p:txBody>
          <a:bodyPr/>
          <a:lstStyle/>
          <a:p>
            <a:r>
              <a:rPr lang="en-GB"/>
              <a:t>What is Business Continuity?</a:t>
            </a:r>
          </a:p>
        </p:txBody>
      </p:sp>
    </p:spTree>
    <p:extLst>
      <p:ext uri="{BB962C8B-B14F-4D97-AF65-F5344CB8AC3E}">
        <p14:creationId xmlns:p14="http://schemas.microsoft.com/office/powerpoint/2010/main" val="3598199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7121F9-AC2F-7580-F77F-AC7152927D89}"/>
              </a:ext>
            </a:extLst>
          </p:cNvPr>
          <p:cNvSpPr>
            <a:spLocks noGrp="1"/>
          </p:cNvSpPr>
          <p:nvPr>
            <p:ph type="body" sz="quarter" idx="10"/>
          </p:nvPr>
        </p:nvSpPr>
        <p:spPr/>
        <p:txBody>
          <a:bodyPr/>
          <a:lstStyle/>
          <a:p>
            <a:r>
              <a:rPr lang="en-GB"/>
              <a:t>What is Business Continuity?</a:t>
            </a:r>
          </a:p>
        </p:txBody>
      </p:sp>
      <p:pic>
        <p:nvPicPr>
          <p:cNvPr id="4" name="Content Placeholder 3">
            <a:extLst>
              <a:ext uri="{FF2B5EF4-FFF2-40B4-BE49-F238E27FC236}">
                <a16:creationId xmlns:a16="http://schemas.microsoft.com/office/drawing/2014/main" id="{A260FFCE-DD6A-7F5C-03C2-CE262D2872BA}"/>
              </a:ext>
            </a:extLst>
          </p:cNvPr>
          <p:cNvPicPr>
            <a:picLocks noGrp="1" noChangeAspect="1"/>
          </p:cNvPicPr>
          <p:nvPr>
            <p:ph idx="1"/>
          </p:nvPr>
        </p:nvPicPr>
        <p:blipFill>
          <a:blip r:embed="rId3"/>
          <a:stretch>
            <a:fillRect/>
          </a:stretch>
        </p:blipFill>
        <p:spPr>
          <a:xfrm>
            <a:off x="2745082" y="1172160"/>
            <a:ext cx="4584859" cy="4392488"/>
          </a:xfrm>
          <a:prstGeom prst="rect">
            <a:avLst/>
          </a:prstGeom>
        </p:spPr>
      </p:pic>
      <p:sp>
        <p:nvSpPr>
          <p:cNvPr id="6" name="TextBox 5">
            <a:extLst>
              <a:ext uri="{FF2B5EF4-FFF2-40B4-BE49-F238E27FC236}">
                <a16:creationId xmlns:a16="http://schemas.microsoft.com/office/drawing/2014/main" id="{F75E6479-E915-B00E-2CA4-D069648CFB0E}"/>
              </a:ext>
            </a:extLst>
          </p:cNvPr>
          <p:cNvSpPr txBox="1"/>
          <p:nvPr/>
        </p:nvSpPr>
        <p:spPr>
          <a:xfrm>
            <a:off x="2745081" y="5935633"/>
            <a:ext cx="4584859"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BCI Good Practice Guidance Edition 7 </a:t>
            </a:r>
          </a:p>
        </p:txBody>
      </p:sp>
    </p:spTree>
    <p:extLst>
      <p:ext uri="{BB962C8B-B14F-4D97-AF65-F5344CB8AC3E}">
        <p14:creationId xmlns:p14="http://schemas.microsoft.com/office/powerpoint/2010/main" val="3022688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7DA481-F95E-1A8B-7C99-FBA2DBF57598}"/>
              </a:ext>
            </a:extLst>
          </p:cNvPr>
          <p:cNvSpPr>
            <a:spLocks noGrp="1"/>
          </p:cNvSpPr>
          <p:nvPr>
            <p:ph type="body" sz="quarter" idx="10"/>
          </p:nvPr>
        </p:nvSpPr>
        <p:spPr/>
        <p:txBody>
          <a:bodyPr/>
          <a:lstStyle/>
          <a:p>
            <a:r>
              <a:rPr lang="en-GB"/>
              <a:t>Why?</a:t>
            </a:r>
          </a:p>
        </p:txBody>
      </p:sp>
      <p:pic>
        <p:nvPicPr>
          <p:cNvPr id="3" name="Picture 2">
            <a:extLst>
              <a:ext uri="{FF2B5EF4-FFF2-40B4-BE49-F238E27FC236}">
                <a16:creationId xmlns:a16="http://schemas.microsoft.com/office/drawing/2014/main" id="{5C90F90D-5F07-FAD7-AE5A-FB4EFDBE7F0B}"/>
              </a:ext>
            </a:extLst>
          </p:cNvPr>
          <p:cNvPicPr>
            <a:picLocks noChangeAspect="1"/>
          </p:cNvPicPr>
          <p:nvPr/>
        </p:nvPicPr>
        <p:blipFill>
          <a:blip r:embed="rId3"/>
          <a:stretch>
            <a:fillRect/>
          </a:stretch>
        </p:blipFill>
        <p:spPr>
          <a:xfrm>
            <a:off x="4190078" y="954954"/>
            <a:ext cx="1578768" cy="1295400"/>
          </a:xfrm>
          <a:prstGeom prst="rect">
            <a:avLst/>
          </a:prstGeom>
        </p:spPr>
      </p:pic>
      <p:sp>
        <p:nvSpPr>
          <p:cNvPr id="4" name="TextBox 3">
            <a:extLst>
              <a:ext uri="{FF2B5EF4-FFF2-40B4-BE49-F238E27FC236}">
                <a16:creationId xmlns:a16="http://schemas.microsoft.com/office/drawing/2014/main" id="{8CE13E9F-5272-5ACC-71D8-8F8199438EE6}"/>
              </a:ext>
            </a:extLst>
          </p:cNvPr>
          <p:cNvSpPr txBox="1"/>
          <p:nvPr/>
        </p:nvSpPr>
        <p:spPr>
          <a:xfrm>
            <a:off x="3604699" y="2084710"/>
            <a:ext cx="3240360" cy="646331"/>
          </a:xfrm>
          <a:prstGeom prst="rect">
            <a:avLst/>
          </a:prstGeom>
          <a:noFill/>
        </p:spPr>
        <p:txBody>
          <a:bodyPr wrap="square">
            <a:spAutoFit/>
          </a:bodyPr>
          <a:lstStyle/>
          <a:p>
            <a:endParaRPr lang="en-GB" b="1"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Civil Contingencies Act 2004</a:t>
            </a:r>
          </a:p>
        </p:txBody>
      </p:sp>
      <p:sp>
        <p:nvSpPr>
          <p:cNvPr id="7" name="Oval 6">
            <a:extLst>
              <a:ext uri="{FF2B5EF4-FFF2-40B4-BE49-F238E27FC236}">
                <a16:creationId xmlns:a16="http://schemas.microsoft.com/office/drawing/2014/main" id="{CBE4E083-8E59-EF3D-B21B-2E3165DA5CCC}"/>
              </a:ext>
            </a:extLst>
          </p:cNvPr>
          <p:cNvSpPr/>
          <p:nvPr/>
        </p:nvSpPr>
        <p:spPr>
          <a:xfrm>
            <a:off x="1500703" y="3726563"/>
            <a:ext cx="3236241" cy="62511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Content Placeholder 18">
            <a:extLst>
              <a:ext uri="{FF2B5EF4-FFF2-40B4-BE49-F238E27FC236}">
                <a16:creationId xmlns:a16="http://schemas.microsoft.com/office/drawing/2014/main" id="{17EF1B56-F959-1D30-D784-D9B889653DC9}"/>
              </a:ext>
            </a:extLst>
          </p:cNvPr>
          <p:cNvSpPr txBox="1">
            <a:spLocks noGrp="1"/>
          </p:cNvSpPr>
          <p:nvPr>
            <p:ph sz="half" idx="1"/>
          </p:nvPr>
        </p:nvSpPr>
        <p:spPr>
          <a:xfrm>
            <a:off x="1500703" y="2423264"/>
            <a:ext cx="3604697" cy="3849688"/>
          </a:xfrm>
          <a:prstGeom prst="rect">
            <a:avLst/>
          </a:prstGeom>
        </p:spPr>
        <p:txBody>
          <a:bodyPr>
            <a:noAutofit/>
          </a:bodyPr>
          <a:lstStyle>
            <a:lvl1pPr marL="192877" indent="-192877"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1pPr>
            <a:lvl2pPr marL="417899" indent="-160730" algn="l" rtl="0" eaLnBrk="0" fontAlgn="base" hangingPunct="0">
              <a:spcBef>
                <a:spcPct val="20000"/>
              </a:spcBef>
              <a:spcAft>
                <a:spcPct val="0"/>
              </a:spcAft>
              <a:buFont typeface="Arial" pitchFamily="34" charset="0"/>
              <a:buChar char="–"/>
              <a:defRPr sz="1575" kern="1200">
                <a:solidFill>
                  <a:schemeClr val="tx1"/>
                </a:solidFill>
                <a:latin typeface="+mn-lt"/>
                <a:ea typeface="+mn-ea"/>
                <a:cs typeface="+mn-cs"/>
              </a:defRPr>
            </a:lvl2pPr>
            <a:lvl3pPr marL="642922" indent="-128585" algn="l" rtl="0" eaLnBrk="0" fontAlgn="base" hangingPunct="0">
              <a:spcBef>
                <a:spcPct val="20000"/>
              </a:spcBef>
              <a:spcAft>
                <a:spcPct val="0"/>
              </a:spcAft>
              <a:buFont typeface="Arial" pitchFamily="34" charset="0"/>
              <a:buChar char="•"/>
              <a:defRPr sz="1350" kern="1200">
                <a:solidFill>
                  <a:schemeClr val="tx1"/>
                </a:solidFill>
                <a:latin typeface="+mn-lt"/>
                <a:ea typeface="+mn-ea"/>
                <a:cs typeface="+mn-cs"/>
              </a:defRPr>
            </a:lvl3pPr>
            <a:lvl4pPr marL="900090" indent="-128585" algn="l" rtl="0" eaLnBrk="0" fontAlgn="base" hangingPunct="0">
              <a:spcBef>
                <a:spcPct val="20000"/>
              </a:spcBef>
              <a:spcAft>
                <a:spcPct val="0"/>
              </a:spcAft>
              <a:buFont typeface="Arial" pitchFamily="34" charset="0"/>
              <a:buChar char="–"/>
              <a:defRPr sz="1125" kern="1200">
                <a:solidFill>
                  <a:schemeClr val="tx1"/>
                </a:solidFill>
                <a:latin typeface="+mn-lt"/>
                <a:ea typeface="+mn-ea"/>
                <a:cs typeface="+mn-cs"/>
              </a:defRPr>
            </a:lvl4pPr>
            <a:lvl5pPr marL="1157258" indent="-128585" algn="l" rtl="0" eaLnBrk="0" fontAlgn="base" hangingPunct="0">
              <a:spcBef>
                <a:spcPct val="20000"/>
              </a:spcBef>
              <a:spcAft>
                <a:spcPct val="0"/>
              </a:spcAft>
              <a:buFont typeface="Arial" pitchFamily="34" charset="0"/>
              <a:buChar char="»"/>
              <a:defRPr sz="1125" kern="1200">
                <a:solidFill>
                  <a:schemeClr val="tx1"/>
                </a:solidFill>
                <a:latin typeface="+mn-lt"/>
                <a:ea typeface="+mn-ea"/>
                <a:cs typeface="+mn-cs"/>
              </a:defRPr>
            </a:lvl5pPr>
            <a:lvl6pPr marL="1414427"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596"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65"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33"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lvl="4"/>
            <a:endParaRPr lang="en-GB" sz="1725" dirty="0"/>
          </a:p>
          <a:p>
            <a:pPr marL="0" indent="0">
              <a:buNone/>
            </a:pPr>
            <a:r>
              <a:rPr lang="en-GB" sz="2400" dirty="0"/>
              <a:t>                </a:t>
            </a:r>
          </a:p>
          <a:p>
            <a:r>
              <a:rPr lang="en-GB" sz="2400" dirty="0">
                <a:latin typeface="Arial" panose="020B0604020202020204" pitchFamily="34" charset="0"/>
                <a:cs typeface="Arial" panose="020B0604020202020204" pitchFamily="34" charset="0"/>
              </a:rPr>
              <a:t>Assess Risks;</a:t>
            </a:r>
          </a:p>
          <a:p>
            <a:r>
              <a:rPr lang="en-GB" sz="2400" dirty="0">
                <a:latin typeface="Arial" panose="020B0604020202020204" pitchFamily="34" charset="0"/>
                <a:cs typeface="Arial" panose="020B0604020202020204" pitchFamily="34" charset="0"/>
              </a:rPr>
              <a:t>Write plans;</a:t>
            </a:r>
          </a:p>
          <a:p>
            <a:r>
              <a:rPr lang="en-GB" sz="2400" dirty="0">
                <a:latin typeface="Arial" panose="020B0604020202020204" pitchFamily="34" charset="0"/>
                <a:cs typeface="Arial" panose="020B0604020202020204" pitchFamily="34" charset="0"/>
              </a:rPr>
              <a:t>Business Continuity; </a:t>
            </a:r>
          </a:p>
          <a:p>
            <a:r>
              <a:rPr lang="en-GB" sz="2400" dirty="0">
                <a:latin typeface="Arial" panose="020B0604020202020204" pitchFamily="34" charset="0"/>
                <a:cs typeface="Arial" panose="020B0604020202020204" pitchFamily="34" charset="0"/>
              </a:rPr>
              <a:t>Provide advice &amp; assistance to businesses &amp; voluntary organisations re Business Continuity;</a:t>
            </a:r>
          </a:p>
        </p:txBody>
      </p:sp>
      <p:sp>
        <p:nvSpPr>
          <p:cNvPr id="13" name="Content Placeholder 19">
            <a:extLst>
              <a:ext uri="{FF2B5EF4-FFF2-40B4-BE49-F238E27FC236}">
                <a16:creationId xmlns:a16="http://schemas.microsoft.com/office/drawing/2014/main" id="{F8740CF7-4A0A-B9D4-6B7B-89DB0F844384}"/>
              </a:ext>
            </a:extLst>
          </p:cNvPr>
          <p:cNvSpPr txBox="1">
            <a:spLocks noGrp="1"/>
          </p:cNvSpPr>
          <p:nvPr>
            <p:ph sz="half" idx="2"/>
          </p:nvPr>
        </p:nvSpPr>
        <p:spPr>
          <a:xfrm>
            <a:off x="5539302" y="2399019"/>
            <a:ext cx="3604697" cy="3816091"/>
          </a:xfrm>
          <a:prstGeom prst="rect">
            <a:avLst/>
          </a:prstGeom>
        </p:spPr>
        <p:txBody>
          <a:bodyPr>
            <a:normAutofit/>
          </a:bodyPr>
          <a:lstStyle>
            <a:lvl1pPr marL="192877" indent="-192877"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1pPr>
            <a:lvl2pPr marL="417899" indent="-160730" algn="l" rtl="0" eaLnBrk="0" fontAlgn="base" hangingPunct="0">
              <a:spcBef>
                <a:spcPct val="20000"/>
              </a:spcBef>
              <a:spcAft>
                <a:spcPct val="0"/>
              </a:spcAft>
              <a:buFont typeface="Arial" pitchFamily="34" charset="0"/>
              <a:buChar char="–"/>
              <a:defRPr sz="1575" kern="1200">
                <a:solidFill>
                  <a:schemeClr val="tx1"/>
                </a:solidFill>
                <a:latin typeface="+mn-lt"/>
                <a:ea typeface="+mn-ea"/>
                <a:cs typeface="+mn-cs"/>
              </a:defRPr>
            </a:lvl2pPr>
            <a:lvl3pPr marL="642922" indent="-128585" algn="l" rtl="0" eaLnBrk="0" fontAlgn="base" hangingPunct="0">
              <a:spcBef>
                <a:spcPct val="20000"/>
              </a:spcBef>
              <a:spcAft>
                <a:spcPct val="0"/>
              </a:spcAft>
              <a:buFont typeface="Arial" pitchFamily="34" charset="0"/>
              <a:buChar char="•"/>
              <a:defRPr sz="1350" kern="1200">
                <a:solidFill>
                  <a:schemeClr val="tx1"/>
                </a:solidFill>
                <a:latin typeface="+mn-lt"/>
                <a:ea typeface="+mn-ea"/>
                <a:cs typeface="+mn-cs"/>
              </a:defRPr>
            </a:lvl3pPr>
            <a:lvl4pPr marL="900090" indent="-128585" algn="l" rtl="0" eaLnBrk="0" fontAlgn="base" hangingPunct="0">
              <a:spcBef>
                <a:spcPct val="20000"/>
              </a:spcBef>
              <a:spcAft>
                <a:spcPct val="0"/>
              </a:spcAft>
              <a:buFont typeface="Arial" pitchFamily="34" charset="0"/>
              <a:buChar char="–"/>
              <a:defRPr sz="1125" kern="1200">
                <a:solidFill>
                  <a:schemeClr val="tx1"/>
                </a:solidFill>
                <a:latin typeface="+mn-lt"/>
                <a:ea typeface="+mn-ea"/>
                <a:cs typeface="+mn-cs"/>
              </a:defRPr>
            </a:lvl4pPr>
            <a:lvl5pPr marL="1157258" indent="-128585" algn="l" rtl="0" eaLnBrk="0" fontAlgn="base" hangingPunct="0">
              <a:spcBef>
                <a:spcPct val="20000"/>
              </a:spcBef>
              <a:spcAft>
                <a:spcPct val="0"/>
              </a:spcAft>
              <a:buFont typeface="Arial" pitchFamily="34" charset="0"/>
              <a:buChar char="»"/>
              <a:defRPr sz="1125" kern="1200">
                <a:solidFill>
                  <a:schemeClr val="tx1"/>
                </a:solidFill>
                <a:latin typeface="+mn-lt"/>
                <a:ea typeface="+mn-ea"/>
                <a:cs typeface="+mn-cs"/>
              </a:defRPr>
            </a:lvl5pPr>
            <a:lvl6pPr marL="1414427"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596"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65"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33"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endParaRPr lang="en-GB" sz="2400" dirty="0"/>
          </a:p>
          <a:p>
            <a:endParaRPr lang="en-GB" sz="2400" dirty="0"/>
          </a:p>
          <a:p>
            <a:r>
              <a:rPr lang="en-GB" sz="2400" dirty="0">
                <a:latin typeface="Arial" panose="020B0604020202020204" pitchFamily="34" charset="0"/>
                <a:cs typeface="Arial" panose="020B0604020202020204" pitchFamily="34" charset="0"/>
              </a:rPr>
              <a:t>Share Information; </a:t>
            </a:r>
          </a:p>
          <a:p>
            <a:r>
              <a:rPr lang="en-GB" sz="2400" dirty="0">
                <a:latin typeface="Arial" panose="020B0604020202020204" pitchFamily="34" charset="0"/>
                <a:cs typeface="Arial" panose="020B0604020202020204" pitchFamily="34" charset="0"/>
              </a:rPr>
              <a:t>Co-operate with other responders; </a:t>
            </a:r>
          </a:p>
          <a:p>
            <a:r>
              <a:rPr lang="en-GB" sz="2400" dirty="0">
                <a:latin typeface="Arial" panose="020B0604020202020204" pitchFamily="34" charset="0"/>
                <a:cs typeface="Arial" panose="020B0604020202020204" pitchFamily="34" charset="0"/>
              </a:rPr>
              <a:t>Warn, inform &amp; Advise the public;</a:t>
            </a:r>
          </a:p>
        </p:txBody>
      </p:sp>
    </p:spTree>
    <p:extLst>
      <p:ext uri="{BB962C8B-B14F-4D97-AF65-F5344CB8AC3E}">
        <p14:creationId xmlns:p14="http://schemas.microsoft.com/office/powerpoint/2010/main" val="1454822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F331F4-906C-8842-8EBF-5B64D82F6249}" type="datetime1">
              <a:rPr lang="en-US" smtClean="0"/>
              <a:t>4/17/2025</a:t>
            </a:fld>
            <a:endParaRPr lang="en-US" dirty="0"/>
          </a:p>
        </p:txBody>
      </p:sp>
      <p:sp>
        <p:nvSpPr>
          <p:cNvPr id="4" name="Slide Number Placeholder 3"/>
          <p:cNvSpPr>
            <a:spLocks noGrp="1"/>
          </p:cNvSpPr>
          <p:nvPr>
            <p:ph type="sldNum" sz="quarter" idx="12"/>
          </p:nvPr>
        </p:nvSpPr>
        <p:spPr/>
        <p:txBody>
          <a:bodyPr/>
          <a:lstStyle/>
          <a:p>
            <a:fld id="{064D9679-AAB7-0140-AB59-4FA9A9D95BEC}" type="slidenum">
              <a:rPr lang="en-US" smtClean="0"/>
              <a:t>2</a:t>
            </a:fld>
            <a:endParaRPr lang="en-US" dirty="0"/>
          </a:p>
        </p:txBody>
      </p:sp>
      <p:sp>
        <p:nvSpPr>
          <p:cNvPr id="5" name="Title 4"/>
          <p:cNvSpPr>
            <a:spLocks noGrp="1"/>
          </p:cNvSpPr>
          <p:nvPr>
            <p:ph type="title"/>
          </p:nvPr>
        </p:nvSpPr>
        <p:spPr/>
        <p:txBody>
          <a:bodyPr/>
          <a:lstStyle/>
          <a:p>
            <a:r>
              <a:rPr lang="en-GB" dirty="0">
                <a:latin typeface="Arial" panose="020B0604020202020204" pitchFamily="34" charset="0"/>
                <a:cs typeface="Arial" panose="020B0604020202020204" pitchFamily="34" charset="0"/>
              </a:rPr>
              <a:t>Safe space</a:t>
            </a:r>
          </a:p>
        </p:txBody>
      </p:sp>
      <p:pic>
        <p:nvPicPr>
          <p:cNvPr id="2" name="Content Placeholder 3">
            <a:extLst>
              <a:ext uri="{FF2B5EF4-FFF2-40B4-BE49-F238E27FC236}">
                <a16:creationId xmlns:a16="http://schemas.microsoft.com/office/drawing/2014/main" id="{9A4CBAAB-4CE3-1AC4-AFA8-D7805A959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692" y="1484784"/>
            <a:ext cx="7775308" cy="47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99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829F4-ED27-3D53-440C-DF7412960287}"/>
            </a:ext>
          </a:extLst>
        </p:cNvPr>
        <p:cNvGrpSpPr/>
        <p:nvPr/>
      </p:nvGrpSpPr>
      <p:grpSpPr>
        <a:xfrm>
          <a:off x="0" y="0"/>
          <a:ext cx="0" cy="0"/>
          <a:chOff x="0" y="0"/>
          <a:chExt cx="0" cy="0"/>
        </a:xfrm>
      </p:grpSpPr>
      <p:sp>
        <p:nvSpPr>
          <p:cNvPr id="11" name="Content Placeholder 18">
            <a:extLst>
              <a:ext uri="{FF2B5EF4-FFF2-40B4-BE49-F238E27FC236}">
                <a16:creationId xmlns:a16="http://schemas.microsoft.com/office/drawing/2014/main" id="{9CC2CA58-FE1D-39B4-A6E9-011DE6D51996}"/>
              </a:ext>
            </a:extLst>
          </p:cNvPr>
          <p:cNvSpPr txBox="1">
            <a:spLocks noGrp="1"/>
          </p:cNvSpPr>
          <p:nvPr>
            <p:ph idx="1"/>
          </p:nvPr>
        </p:nvSpPr>
        <p:spPr>
          <a:xfrm>
            <a:off x="457200" y="3046730"/>
            <a:ext cx="8229600" cy="3079435"/>
          </a:xfrm>
          <a:prstGeom prst="rect">
            <a:avLst/>
          </a:prstGeom>
        </p:spPr>
        <p:txBody>
          <a:bodyPr>
            <a:noAutofit/>
          </a:bodyPr>
          <a:lstStyle>
            <a:lvl1pPr marL="192877" indent="-192877"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1pPr>
            <a:lvl2pPr marL="417899" indent="-160730" algn="l" rtl="0" eaLnBrk="0" fontAlgn="base" hangingPunct="0">
              <a:spcBef>
                <a:spcPct val="20000"/>
              </a:spcBef>
              <a:spcAft>
                <a:spcPct val="0"/>
              </a:spcAft>
              <a:buFont typeface="Arial" pitchFamily="34" charset="0"/>
              <a:buChar char="–"/>
              <a:defRPr sz="1575" kern="1200">
                <a:solidFill>
                  <a:schemeClr val="tx1"/>
                </a:solidFill>
                <a:latin typeface="+mn-lt"/>
                <a:ea typeface="+mn-ea"/>
                <a:cs typeface="+mn-cs"/>
              </a:defRPr>
            </a:lvl2pPr>
            <a:lvl3pPr marL="642922" indent="-128585" algn="l" rtl="0" eaLnBrk="0" fontAlgn="base" hangingPunct="0">
              <a:spcBef>
                <a:spcPct val="20000"/>
              </a:spcBef>
              <a:spcAft>
                <a:spcPct val="0"/>
              </a:spcAft>
              <a:buFont typeface="Arial" pitchFamily="34" charset="0"/>
              <a:buChar char="•"/>
              <a:defRPr sz="1350" kern="1200">
                <a:solidFill>
                  <a:schemeClr val="tx1"/>
                </a:solidFill>
                <a:latin typeface="+mn-lt"/>
                <a:ea typeface="+mn-ea"/>
                <a:cs typeface="+mn-cs"/>
              </a:defRPr>
            </a:lvl3pPr>
            <a:lvl4pPr marL="900090" indent="-128585" algn="l" rtl="0" eaLnBrk="0" fontAlgn="base" hangingPunct="0">
              <a:spcBef>
                <a:spcPct val="20000"/>
              </a:spcBef>
              <a:spcAft>
                <a:spcPct val="0"/>
              </a:spcAft>
              <a:buFont typeface="Arial" pitchFamily="34" charset="0"/>
              <a:buChar char="–"/>
              <a:defRPr sz="1125" kern="1200">
                <a:solidFill>
                  <a:schemeClr val="tx1"/>
                </a:solidFill>
                <a:latin typeface="+mn-lt"/>
                <a:ea typeface="+mn-ea"/>
                <a:cs typeface="+mn-cs"/>
              </a:defRPr>
            </a:lvl4pPr>
            <a:lvl5pPr marL="1157258" indent="-128585" algn="l" rtl="0" eaLnBrk="0" fontAlgn="base" hangingPunct="0">
              <a:spcBef>
                <a:spcPct val="20000"/>
              </a:spcBef>
              <a:spcAft>
                <a:spcPct val="0"/>
              </a:spcAft>
              <a:buFont typeface="Arial" pitchFamily="34" charset="0"/>
              <a:buChar char="»"/>
              <a:defRPr sz="1125" kern="1200">
                <a:solidFill>
                  <a:schemeClr val="tx1"/>
                </a:solidFill>
                <a:latin typeface="+mn-lt"/>
                <a:ea typeface="+mn-ea"/>
                <a:cs typeface="+mn-cs"/>
              </a:defRPr>
            </a:lvl5pPr>
            <a:lvl6pPr marL="1414427"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596"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65"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33"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endParaRPr lang="en-GB" sz="2400" dirty="0"/>
          </a:p>
          <a:p>
            <a:endParaRPr lang="en-GB" sz="2400" dirty="0"/>
          </a:p>
        </p:txBody>
      </p:sp>
      <p:sp>
        <p:nvSpPr>
          <p:cNvPr id="2" name="Text Placeholder 1">
            <a:extLst>
              <a:ext uri="{FF2B5EF4-FFF2-40B4-BE49-F238E27FC236}">
                <a16:creationId xmlns:a16="http://schemas.microsoft.com/office/drawing/2014/main" id="{0CDB210F-B5DC-F6D3-5B62-6D8F198D8F19}"/>
              </a:ext>
            </a:extLst>
          </p:cNvPr>
          <p:cNvSpPr>
            <a:spLocks noGrp="1"/>
          </p:cNvSpPr>
          <p:nvPr>
            <p:ph type="body" sz="quarter" idx="10"/>
          </p:nvPr>
        </p:nvSpPr>
        <p:spPr/>
        <p:txBody>
          <a:bodyPr/>
          <a:lstStyle/>
          <a:p>
            <a:r>
              <a:rPr lang="en-GB"/>
              <a:t>Why?</a:t>
            </a:r>
          </a:p>
        </p:txBody>
      </p:sp>
      <p:pic>
        <p:nvPicPr>
          <p:cNvPr id="3" name="Picture 2">
            <a:extLst>
              <a:ext uri="{FF2B5EF4-FFF2-40B4-BE49-F238E27FC236}">
                <a16:creationId xmlns:a16="http://schemas.microsoft.com/office/drawing/2014/main" id="{C02CA714-35E0-B179-1F72-25775316AC0C}"/>
              </a:ext>
            </a:extLst>
          </p:cNvPr>
          <p:cNvPicPr>
            <a:picLocks noChangeAspect="1"/>
          </p:cNvPicPr>
          <p:nvPr/>
        </p:nvPicPr>
        <p:blipFill>
          <a:blip r:embed="rId3"/>
          <a:stretch>
            <a:fillRect/>
          </a:stretch>
        </p:blipFill>
        <p:spPr>
          <a:xfrm>
            <a:off x="4203932" y="1227499"/>
            <a:ext cx="1578768" cy="1295400"/>
          </a:xfrm>
          <a:prstGeom prst="rect">
            <a:avLst/>
          </a:prstGeom>
        </p:spPr>
      </p:pic>
      <p:sp>
        <p:nvSpPr>
          <p:cNvPr id="4" name="TextBox 3">
            <a:extLst>
              <a:ext uri="{FF2B5EF4-FFF2-40B4-BE49-F238E27FC236}">
                <a16:creationId xmlns:a16="http://schemas.microsoft.com/office/drawing/2014/main" id="{7FF1B4BD-6367-C82E-F3CD-AD1BE994982E}"/>
              </a:ext>
            </a:extLst>
          </p:cNvPr>
          <p:cNvSpPr txBox="1"/>
          <p:nvPr/>
        </p:nvSpPr>
        <p:spPr>
          <a:xfrm>
            <a:off x="3533711" y="2369622"/>
            <a:ext cx="3240360" cy="677108"/>
          </a:xfrm>
          <a:prstGeom prst="rect">
            <a:avLst/>
          </a:prstGeom>
          <a:noFill/>
        </p:spPr>
        <p:txBody>
          <a:bodyPr wrap="square">
            <a:spAutoFit/>
          </a:bodyPr>
          <a:lstStyle/>
          <a:p>
            <a:endParaRPr lang="en-GB" sz="2000" b="1"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Civil Contingencies Act 2004</a:t>
            </a:r>
          </a:p>
        </p:txBody>
      </p:sp>
      <p:sp>
        <p:nvSpPr>
          <p:cNvPr id="6" name="TextBox 5">
            <a:extLst>
              <a:ext uri="{FF2B5EF4-FFF2-40B4-BE49-F238E27FC236}">
                <a16:creationId xmlns:a16="http://schemas.microsoft.com/office/drawing/2014/main" id="{5A68ED58-7743-518F-20C5-14581612FAF2}"/>
              </a:ext>
            </a:extLst>
          </p:cNvPr>
          <p:cNvSpPr txBox="1"/>
          <p:nvPr/>
        </p:nvSpPr>
        <p:spPr>
          <a:xfrm>
            <a:off x="1330036" y="3046730"/>
            <a:ext cx="7813964" cy="2677656"/>
          </a:xfrm>
          <a:prstGeom prst="rect">
            <a:avLst/>
          </a:prstGeom>
          <a:noFill/>
        </p:spPr>
        <p:txBody>
          <a:bodyPr wrap="square">
            <a:spAutoFit/>
          </a:bodyPr>
          <a:lstStyle/>
          <a:p>
            <a:pPr marL="171450" indent="-171450">
              <a:buFont typeface="Arial" panose="020B0604020202020204" pitchFamily="34" charset="0"/>
              <a:buChar char="•"/>
            </a:pPr>
            <a:r>
              <a:rPr lang="en-GB" sz="2400" dirty="0">
                <a:latin typeface="Arial" panose="020B0604020202020204" pitchFamily="34" charset="0"/>
                <a:cs typeface="Arial" panose="020B0604020202020204" pitchFamily="34" charset="0"/>
              </a:rPr>
              <a:t>Plans to maintained to ensure that we can continue to perform our functions at pre-determined levels. </a:t>
            </a:r>
          </a:p>
          <a:p>
            <a:pPr marL="171450" indent="-171450">
              <a:buFont typeface="Arial" panose="020B0604020202020204" pitchFamily="34" charset="0"/>
              <a:buChar char="•"/>
            </a:pPr>
            <a:r>
              <a:rPr lang="en-GB" sz="2400" dirty="0">
                <a:latin typeface="Arial" panose="020B0604020202020204" pitchFamily="34" charset="0"/>
                <a:cs typeface="Arial" panose="020B0604020202020204" pitchFamily="34" charset="0"/>
              </a:rPr>
              <a:t>Procedure for invoking plans</a:t>
            </a:r>
          </a:p>
          <a:p>
            <a:pPr marL="171450" indent="-171450">
              <a:buFont typeface="Arial" panose="020B0604020202020204" pitchFamily="34" charset="0"/>
              <a:buChar char="•"/>
            </a:pPr>
            <a:r>
              <a:rPr lang="en-GB" sz="2400" dirty="0">
                <a:latin typeface="Arial" panose="020B0604020202020204" pitchFamily="34" charset="0"/>
                <a:cs typeface="Arial" panose="020B0604020202020204" pitchFamily="34" charset="0"/>
              </a:rPr>
              <a:t>Plans should be exercised to check plans work</a:t>
            </a:r>
          </a:p>
          <a:p>
            <a:pPr marL="171450" indent="-171450">
              <a:buFont typeface="Arial" panose="020B0604020202020204" pitchFamily="34" charset="0"/>
              <a:buChar char="•"/>
            </a:pPr>
            <a:r>
              <a:rPr lang="en-GB" sz="2400" dirty="0">
                <a:latin typeface="Arial" panose="020B0604020202020204" pitchFamily="34" charset="0"/>
                <a:cs typeface="Arial" panose="020B0604020202020204" pitchFamily="34" charset="0"/>
              </a:rPr>
              <a:t>Key staff must be trained </a:t>
            </a:r>
          </a:p>
          <a:p>
            <a:pPr marL="171450" indent="-171450">
              <a:buFont typeface="Arial" panose="020B0604020202020204" pitchFamily="34" charset="0"/>
              <a:buChar char="•"/>
            </a:pPr>
            <a:r>
              <a:rPr lang="en-GB" sz="2400" dirty="0">
                <a:latin typeface="Arial" panose="020B0604020202020204" pitchFamily="34" charset="0"/>
                <a:cs typeface="Arial" panose="020B0604020202020204" pitchFamily="34" charset="0"/>
              </a:rPr>
              <a:t>Plans should be reviewed</a:t>
            </a:r>
          </a:p>
          <a:p>
            <a:pPr marL="171450" indent="-171450">
              <a:buFont typeface="Arial" panose="020B0604020202020204" pitchFamily="34" charset="0"/>
              <a:buChar char="•"/>
            </a:pPr>
            <a:r>
              <a:rPr lang="en-GB" sz="2400" dirty="0">
                <a:latin typeface="Arial" panose="020B0604020202020204" pitchFamily="34" charset="0"/>
                <a:cs typeface="Arial" panose="020B0604020202020204" pitchFamily="34" charset="0"/>
              </a:rPr>
              <a:t>Plans should be published </a:t>
            </a:r>
          </a:p>
        </p:txBody>
      </p:sp>
    </p:spTree>
    <p:extLst>
      <p:ext uri="{BB962C8B-B14F-4D97-AF65-F5344CB8AC3E}">
        <p14:creationId xmlns:p14="http://schemas.microsoft.com/office/powerpoint/2010/main" val="681645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D0F297-1441-31FE-0F64-AF1F7AA2C73D}"/>
              </a:ext>
            </a:extLst>
          </p:cNvPr>
          <p:cNvSpPr>
            <a:spLocks noGrp="1"/>
          </p:cNvSpPr>
          <p:nvPr>
            <p:ph type="body" sz="quarter" idx="10"/>
          </p:nvPr>
        </p:nvSpPr>
        <p:spPr/>
        <p:txBody>
          <a:bodyPr/>
          <a:lstStyle/>
          <a:p>
            <a:r>
              <a:rPr lang="en-GB"/>
              <a:t>Where to find Plans</a:t>
            </a:r>
          </a:p>
        </p:txBody>
      </p:sp>
      <p:sp>
        <p:nvSpPr>
          <p:cNvPr id="4" name="Content Placeholder 3">
            <a:extLst>
              <a:ext uri="{FF2B5EF4-FFF2-40B4-BE49-F238E27FC236}">
                <a16:creationId xmlns:a16="http://schemas.microsoft.com/office/drawing/2014/main" id="{FDA70149-E1F0-0D18-6E18-73D15BEEE010}"/>
              </a:ext>
            </a:extLst>
          </p:cNvPr>
          <p:cNvSpPr>
            <a:spLocks noGrp="1"/>
          </p:cNvSpPr>
          <p:nvPr>
            <p:ph idx="1"/>
          </p:nvPr>
        </p:nvSpPr>
        <p:spPr>
          <a:xfrm>
            <a:off x="1898072" y="1600202"/>
            <a:ext cx="6788727" cy="4525963"/>
          </a:xfrm>
        </p:spPr>
        <p:txBody>
          <a:bodyPr/>
          <a:lstStyle/>
          <a:p>
            <a:r>
              <a:rPr lang="en-GB" dirty="0">
                <a:solidFill>
                  <a:srgbClr val="FF0000"/>
                </a:solidFill>
              </a:rPr>
              <a:t>Add link / image to BC plans</a:t>
            </a:r>
          </a:p>
        </p:txBody>
      </p:sp>
    </p:spTree>
    <p:extLst>
      <p:ext uri="{BB962C8B-B14F-4D97-AF65-F5344CB8AC3E}">
        <p14:creationId xmlns:p14="http://schemas.microsoft.com/office/powerpoint/2010/main" val="385679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B443B8-8DFC-F57D-5CD2-0B6C5F33E72B}"/>
              </a:ext>
            </a:extLst>
          </p:cNvPr>
          <p:cNvSpPr>
            <a:spLocks noGrp="1"/>
          </p:cNvSpPr>
          <p:nvPr>
            <p:ph type="body" sz="quarter" idx="10"/>
          </p:nvPr>
        </p:nvSpPr>
        <p:spPr/>
        <p:txBody>
          <a:bodyPr/>
          <a:lstStyle/>
          <a:p>
            <a:r>
              <a:rPr lang="en-GB"/>
              <a:t>Current risks</a:t>
            </a:r>
          </a:p>
        </p:txBody>
      </p:sp>
      <p:pic>
        <p:nvPicPr>
          <p:cNvPr id="4" name="Content Placeholder 3">
            <a:extLst>
              <a:ext uri="{FF2B5EF4-FFF2-40B4-BE49-F238E27FC236}">
                <a16:creationId xmlns:a16="http://schemas.microsoft.com/office/drawing/2014/main" id="{9FFA6578-5C7D-AE97-FDC7-48DF61F3F0B3}"/>
              </a:ext>
            </a:extLst>
          </p:cNvPr>
          <p:cNvPicPr>
            <a:picLocks noGrp="1" noChangeAspect="1"/>
          </p:cNvPicPr>
          <p:nvPr>
            <p:ph idx="1"/>
          </p:nvPr>
        </p:nvPicPr>
        <p:blipFill>
          <a:blip r:embed="rId3"/>
          <a:stretch>
            <a:fillRect/>
          </a:stretch>
        </p:blipFill>
        <p:spPr>
          <a:xfrm>
            <a:off x="1761169" y="4021591"/>
            <a:ext cx="2880320" cy="2194270"/>
          </a:xfrm>
          <a:prstGeom prst="rect">
            <a:avLst/>
          </a:prstGeom>
        </p:spPr>
      </p:pic>
      <p:pic>
        <p:nvPicPr>
          <p:cNvPr id="5" name="Picture 4">
            <a:extLst>
              <a:ext uri="{FF2B5EF4-FFF2-40B4-BE49-F238E27FC236}">
                <a16:creationId xmlns:a16="http://schemas.microsoft.com/office/drawing/2014/main" id="{7643A360-2936-0BA0-DA98-B235CBB68565}"/>
              </a:ext>
            </a:extLst>
          </p:cNvPr>
          <p:cNvPicPr>
            <a:picLocks noChangeAspect="1"/>
          </p:cNvPicPr>
          <p:nvPr/>
        </p:nvPicPr>
        <p:blipFill>
          <a:blip r:embed="rId4"/>
          <a:stretch>
            <a:fillRect/>
          </a:stretch>
        </p:blipFill>
        <p:spPr>
          <a:xfrm>
            <a:off x="5864606" y="1686116"/>
            <a:ext cx="2585212" cy="2102925"/>
          </a:xfrm>
          <a:prstGeom prst="rect">
            <a:avLst/>
          </a:prstGeom>
        </p:spPr>
      </p:pic>
      <p:pic>
        <p:nvPicPr>
          <p:cNvPr id="6" name="Picture 5">
            <a:extLst>
              <a:ext uri="{FF2B5EF4-FFF2-40B4-BE49-F238E27FC236}">
                <a16:creationId xmlns:a16="http://schemas.microsoft.com/office/drawing/2014/main" id="{1E0BEFAD-DA6E-F7D5-6893-3559A6BEDADB}"/>
              </a:ext>
            </a:extLst>
          </p:cNvPr>
          <p:cNvPicPr>
            <a:picLocks noChangeAspect="1"/>
          </p:cNvPicPr>
          <p:nvPr/>
        </p:nvPicPr>
        <p:blipFill>
          <a:blip r:embed="rId5"/>
          <a:stretch>
            <a:fillRect/>
          </a:stretch>
        </p:blipFill>
        <p:spPr>
          <a:xfrm>
            <a:off x="1761170" y="1686116"/>
            <a:ext cx="2880320" cy="2102925"/>
          </a:xfrm>
          <a:prstGeom prst="rect">
            <a:avLst/>
          </a:prstGeom>
        </p:spPr>
      </p:pic>
      <p:pic>
        <p:nvPicPr>
          <p:cNvPr id="2" name="Picture 1">
            <a:extLst>
              <a:ext uri="{FF2B5EF4-FFF2-40B4-BE49-F238E27FC236}">
                <a16:creationId xmlns:a16="http://schemas.microsoft.com/office/drawing/2014/main" id="{F3E47C97-1C49-D4EB-8914-F7CAEDADBFE1}"/>
              </a:ext>
            </a:extLst>
          </p:cNvPr>
          <p:cNvPicPr>
            <a:picLocks noChangeAspect="1"/>
          </p:cNvPicPr>
          <p:nvPr/>
        </p:nvPicPr>
        <p:blipFill rotWithShape="1">
          <a:blip r:embed="rId6" r:link="rId7">
            <a:extLst>
              <a:ext uri="{28A0092B-C50C-407E-A947-70E740481C1C}">
                <a14:useLocalDpi xmlns:a14="http://schemas.microsoft.com/office/drawing/2010/main" val="0"/>
              </a:ext>
            </a:extLst>
          </a:blip>
          <a:srcRect t="1" b="55897"/>
          <a:stretch>
            <a:fillRect/>
          </a:stretch>
        </p:blipFill>
        <p:spPr bwMode="auto">
          <a:xfrm>
            <a:off x="5864606" y="4021591"/>
            <a:ext cx="2711867" cy="21942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73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AFDB646C-9272-33AD-97FB-DD7F07D361C6}"/>
              </a:ext>
            </a:extLst>
          </p:cNvPr>
          <p:cNvSpPr>
            <a:spLocks noGrp="1"/>
          </p:cNvSpPr>
          <p:nvPr>
            <p:ph idx="1"/>
          </p:nvPr>
        </p:nvSpPr>
        <p:spPr>
          <a:xfrm>
            <a:off x="1440873" y="1556792"/>
            <a:ext cx="7170194" cy="4336007"/>
          </a:xfrm>
        </p:spPr>
        <p:txBody>
          <a:bodyPr>
            <a:normAutofit lnSpcReduction="10000"/>
          </a:bodyPr>
          <a:lstStyle/>
          <a:p>
            <a:pPr marL="342900" indent="-342900">
              <a:buFont typeface="Arial" panose="020B0604020202020204" pitchFamily="34" charset="0"/>
              <a:buChar char="•"/>
            </a:pPr>
            <a:r>
              <a:rPr lang="en-GB" sz="2400" b="0" i="0" u="none" strike="noStrike" baseline="0" dirty="0">
                <a:solidFill>
                  <a:srgbClr val="000000"/>
                </a:solidFill>
                <a:latin typeface="Arial" panose="020B0604020202020204" pitchFamily="34" charset="0"/>
              </a:rPr>
              <a:t>Builds confidence within our organisation</a:t>
            </a:r>
          </a:p>
          <a:p>
            <a:pPr marL="342900" indent="-342900">
              <a:buFont typeface="Arial" panose="020B0604020202020204" pitchFamily="34" charset="0"/>
              <a:buChar char="•"/>
            </a:pPr>
            <a:r>
              <a:rPr lang="en-GB" sz="2400" b="0" i="0" u="none" strike="noStrike" baseline="0" dirty="0">
                <a:solidFill>
                  <a:srgbClr val="000000"/>
                </a:solidFill>
                <a:latin typeface="Arial" panose="020B0604020202020204" pitchFamily="34" charset="0"/>
              </a:rPr>
              <a:t>Minimises the effect of a disruption</a:t>
            </a:r>
          </a:p>
          <a:p>
            <a:pPr marL="342900" indent="-342900">
              <a:buFont typeface="Arial" panose="020B0604020202020204" pitchFamily="34" charset="0"/>
              <a:buChar char="•"/>
            </a:pPr>
            <a:r>
              <a:rPr lang="en-GB" sz="2400" b="0" i="0" u="none" strike="noStrike" baseline="0" dirty="0">
                <a:solidFill>
                  <a:srgbClr val="000000"/>
                </a:solidFill>
                <a:latin typeface="Arial" panose="020B0604020202020204" pitchFamily="34" charset="0"/>
              </a:rPr>
              <a:t>Enables service delivery to continue</a:t>
            </a:r>
          </a:p>
          <a:p>
            <a:pPr marL="342900" indent="-342900">
              <a:buFont typeface="Arial" panose="020B0604020202020204" pitchFamily="34" charset="0"/>
              <a:buChar char="•"/>
            </a:pPr>
            <a:r>
              <a:rPr lang="en-GB" sz="2400" b="0" i="0" u="none" strike="noStrike" baseline="0" dirty="0">
                <a:solidFill>
                  <a:srgbClr val="000000"/>
                </a:solidFill>
                <a:latin typeface="Arial" panose="020B0604020202020204" pitchFamily="34" charset="0"/>
              </a:rPr>
              <a:t>Retain reputation </a:t>
            </a:r>
          </a:p>
          <a:p>
            <a:pPr marL="342900" indent="-342900">
              <a:buFont typeface="Arial" panose="020B0604020202020204" pitchFamily="34" charset="0"/>
              <a:buChar char="•"/>
            </a:pPr>
            <a:r>
              <a:rPr lang="en-GB" sz="2400" b="0" i="0" u="none" strike="noStrike" baseline="0" dirty="0">
                <a:solidFill>
                  <a:srgbClr val="000000"/>
                </a:solidFill>
                <a:latin typeface="Arial" panose="020B0604020202020204" pitchFamily="34" charset="0"/>
              </a:rPr>
              <a:t>Reduce the risk of financial loss</a:t>
            </a:r>
          </a:p>
          <a:p>
            <a:pPr marL="342900" indent="-342900">
              <a:buFont typeface="Arial" panose="020B0604020202020204" pitchFamily="34" charset="0"/>
              <a:buChar char="•"/>
            </a:pPr>
            <a:endParaRPr lang="en-GB" sz="2400" b="0" dirty="0">
              <a:solidFill>
                <a:srgbClr val="000000"/>
              </a:solidFill>
            </a:endParaRPr>
          </a:p>
          <a:p>
            <a:pPr marL="342900" indent="-342900">
              <a:buFont typeface="Arial" panose="020B0604020202020204" pitchFamily="34" charset="0"/>
              <a:buChar char="•"/>
            </a:pPr>
            <a:endParaRPr lang="en-GB" sz="2400" b="0" dirty="0">
              <a:solidFill>
                <a:srgbClr val="000000"/>
              </a:solidFill>
            </a:endParaRPr>
          </a:p>
          <a:p>
            <a:pPr marL="342900" indent="-342900">
              <a:buFont typeface="Arial" panose="020B0604020202020204" pitchFamily="34" charset="0"/>
              <a:buChar char="•"/>
            </a:pPr>
            <a:endParaRPr lang="en-GB" sz="2400" b="0" dirty="0">
              <a:solidFill>
                <a:srgbClr val="000000"/>
              </a:solidFill>
            </a:endParaRPr>
          </a:p>
          <a:p>
            <a:pPr marL="0" indent="0" algn="ctr"/>
            <a:r>
              <a:rPr lang="en-GB" sz="3300" b="0" i="0" u="none" strike="noStrike" baseline="0" dirty="0">
                <a:solidFill>
                  <a:srgbClr val="000000"/>
                </a:solidFill>
                <a:latin typeface="Arial" panose="020B0604020202020204" pitchFamily="34" charset="0"/>
              </a:rPr>
              <a:t>Overall business continuity improves our </a:t>
            </a:r>
            <a:r>
              <a:rPr lang="en-GB" sz="3300" i="0" u="none" strike="noStrike" baseline="0" dirty="0">
                <a:solidFill>
                  <a:srgbClr val="000000"/>
                </a:solidFill>
                <a:latin typeface="Arial" panose="020B0604020202020204" pitchFamily="34" charset="0"/>
              </a:rPr>
              <a:t>Resilience </a:t>
            </a:r>
            <a:r>
              <a:rPr lang="en-GB" sz="3300" b="0" i="0" u="none" strike="noStrike" baseline="0" dirty="0">
                <a:solidFill>
                  <a:srgbClr val="000000"/>
                </a:solidFill>
                <a:latin typeface="Arial" panose="020B0604020202020204" pitchFamily="34" charset="0"/>
              </a:rPr>
              <a:t>and our </a:t>
            </a:r>
            <a:r>
              <a:rPr lang="en-GB" sz="3300" i="0" u="none" strike="noStrike" baseline="0" dirty="0">
                <a:solidFill>
                  <a:srgbClr val="000000"/>
                </a:solidFill>
                <a:latin typeface="Arial" panose="020B0604020202020204" pitchFamily="34" charset="0"/>
              </a:rPr>
              <a:t>Capabilities</a:t>
            </a:r>
          </a:p>
          <a:p>
            <a:endParaRPr lang="en-GB" dirty="0"/>
          </a:p>
        </p:txBody>
      </p:sp>
      <p:sp>
        <p:nvSpPr>
          <p:cNvPr id="15" name="Text Placeholder 14">
            <a:extLst>
              <a:ext uri="{FF2B5EF4-FFF2-40B4-BE49-F238E27FC236}">
                <a16:creationId xmlns:a16="http://schemas.microsoft.com/office/drawing/2014/main" id="{1D1008FD-AC1B-8DB6-3BA2-99BAB0952D1A}"/>
              </a:ext>
            </a:extLst>
          </p:cNvPr>
          <p:cNvSpPr>
            <a:spLocks noGrp="1"/>
          </p:cNvSpPr>
          <p:nvPr>
            <p:ph type="body" sz="quarter" idx="10"/>
          </p:nvPr>
        </p:nvSpPr>
        <p:spPr/>
        <p:txBody>
          <a:bodyPr/>
          <a:lstStyle/>
          <a:p>
            <a:r>
              <a:rPr lang="en-GB"/>
              <a:t>Benefits of Business Continuity  </a:t>
            </a:r>
          </a:p>
        </p:txBody>
      </p:sp>
    </p:spTree>
    <p:extLst>
      <p:ext uri="{BB962C8B-B14F-4D97-AF65-F5344CB8AC3E}">
        <p14:creationId xmlns:p14="http://schemas.microsoft.com/office/powerpoint/2010/main" val="83912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2DA91-A291-05AC-2FD3-E76D5553C473}"/>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951D67C7-28A4-D0E2-DC61-E6F6906A8C19}"/>
              </a:ext>
            </a:extLst>
          </p:cNvPr>
          <p:cNvSpPr>
            <a:spLocks noGrp="1"/>
          </p:cNvSpPr>
          <p:nvPr>
            <p:ph type="dt" sz="half" idx="10"/>
          </p:nvPr>
        </p:nvSpPr>
        <p:spPr/>
        <p:txBody>
          <a:bodyPr/>
          <a:lstStyle/>
          <a:p>
            <a:fld id="{7FF331F4-906C-8842-8EBF-5B64D82F6249}" type="datetime1">
              <a:rPr lang="en-US" smtClean="0"/>
              <a:t>4/17/2025</a:t>
            </a:fld>
            <a:endParaRPr lang="en-US" dirty="0"/>
          </a:p>
        </p:txBody>
      </p:sp>
      <p:sp>
        <p:nvSpPr>
          <p:cNvPr id="4" name="Slide Number Placeholder 3">
            <a:extLst>
              <a:ext uri="{FF2B5EF4-FFF2-40B4-BE49-F238E27FC236}">
                <a16:creationId xmlns:a16="http://schemas.microsoft.com/office/drawing/2014/main" id="{0E1D4ECE-64B4-1E30-B0B0-32D75F767C16}"/>
              </a:ext>
            </a:extLst>
          </p:cNvPr>
          <p:cNvSpPr>
            <a:spLocks noGrp="1"/>
          </p:cNvSpPr>
          <p:nvPr>
            <p:ph type="sldNum" sz="quarter" idx="12"/>
          </p:nvPr>
        </p:nvSpPr>
        <p:spPr/>
        <p:txBody>
          <a:bodyPr/>
          <a:lstStyle/>
          <a:p>
            <a:fld id="{064D9679-AAB7-0140-AB59-4FA9A9D95BEC}" type="slidenum">
              <a:rPr lang="en-US" smtClean="0"/>
              <a:t>3</a:t>
            </a:fld>
            <a:endParaRPr lang="en-US" dirty="0"/>
          </a:p>
        </p:txBody>
      </p:sp>
      <p:sp>
        <p:nvSpPr>
          <p:cNvPr id="5" name="Title 4">
            <a:extLst>
              <a:ext uri="{FF2B5EF4-FFF2-40B4-BE49-F238E27FC236}">
                <a16:creationId xmlns:a16="http://schemas.microsoft.com/office/drawing/2014/main" id="{4C3D0A68-9CF8-24FE-CEEC-E1E9F27F6EA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Connecting the Dots</a:t>
            </a:r>
          </a:p>
        </p:txBody>
      </p:sp>
      <p:sp>
        <p:nvSpPr>
          <p:cNvPr id="2" name="TextBox 1">
            <a:extLst>
              <a:ext uri="{FF2B5EF4-FFF2-40B4-BE49-F238E27FC236}">
                <a16:creationId xmlns:a16="http://schemas.microsoft.com/office/drawing/2014/main" id="{D2B31214-F1D4-2F16-1BEE-422B8FA3493E}"/>
              </a:ext>
            </a:extLst>
          </p:cNvPr>
          <p:cNvSpPr txBox="1"/>
          <p:nvPr/>
        </p:nvSpPr>
        <p:spPr>
          <a:xfrm>
            <a:off x="1752600" y="1056450"/>
            <a:ext cx="6820936"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Managing risk is about keeping an eye on the horizon for matters that may affect a process, plan, project or activity and taking corrective action to mitigate appropriately.</a:t>
            </a:r>
          </a:p>
        </p:txBody>
      </p:sp>
      <p:pic>
        <p:nvPicPr>
          <p:cNvPr id="6" name="Picture 5">
            <a:extLst>
              <a:ext uri="{FF2B5EF4-FFF2-40B4-BE49-F238E27FC236}">
                <a16:creationId xmlns:a16="http://schemas.microsoft.com/office/drawing/2014/main" id="{688404B2-F1E7-D4CB-4FC6-2A3820A2E097}"/>
              </a:ext>
            </a:extLst>
          </p:cNvPr>
          <p:cNvPicPr/>
          <p:nvPr/>
        </p:nvPicPr>
        <p:blipFill>
          <a:blip r:embed="rId3"/>
          <a:stretch>
            <a:fillRect/>
          </a:stretch>
        </p:blipFill>
        <p:spPr>
          <a:xfrm>
            <a:off x="1585957" y="2632900"/>
            <a:ext cx="7407440" cy="3973214"/>
          </a:xfrm>
          <a:prstGeom prst="rect">
            <a:avLst/>
          </a:prstGeom>
        </p:spPr>
      </p:pic>
    </p:spTree>
    <p:extLst>
      <p:ext uri="{BB962C8B-B14F-4D97-AF65-F5344CB8AC3E}">
        <p14:creationId xmlns:p14="http://schemas.microsoft.com/office/powerpoint/2010/main" val="4290399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56300-92CC-B825-2FC4-01BD43632302}"/>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163B3B34-938A-B2C6-89EB-7E83B5C39A10}"/>
              </a:ext>
            </a:extLst>
          </p:cNvPr>
          <p:cNvSpPr>
            <a:spLocks noGrp="1"/>
          </p:cNvSpPr>
          <p:nvPr>
            <p:ph type="dt" sz="half" idx="10"/>
          </p:nvPr>
        </p:nvSpPr>
        <p:spPr/>
        <p:txBody>
          <a:bodyPr/>
          <a:lstStyle/>
          <a:p>
            <a:fld id="{7FF331F4-906C-8842-8EBF-5B64D82F6249}" type="datetime1">
              <a:rPr lang="en-US" smtClean="0"/>
              <a:t>4/17/2025</a:t>
            </a:fld>
            <a:endParaRPr lang="en-US" dirty="0"/>
          </a:p>
        </p:txBody>
      </p:sp>
      <p:sp>
        <p:nvSpPr>
          <p:cNvPr id="4" name="Slide Number Placeholder 3">
            <a:extLst>
              <a:ext uri="{FF2B5EF4-FFF2-40B4-BE49-F238E27FC236}">
                <a16:creationId xmlns:a16="http://schemas.microsoft.com/office/drawing/2014/main" id="{823B103E-B5EA-D2EE-A412-F48025285AFF}"/>
              </a:ext>
            </a:extLst>
          </p:cNvPr>
          <p:cNvSpPr>
            <a:spLocks noGrp="1"/>
          </p:cNvSpPr>
          <p:nvPr>
            <p:ph type="sldNum" sz="quarter" idx="12"/>
          </p:nvPr>
        </p:nvSpPr>
        <p:spPr/>
        <p:txBody>
          <a:bodyPr/>
          <a:lstStyle/>
          <a:p>
            <a:fld id="{064D9679-AAB7-0140-AB59-4FA9A9D95BEC}" type="slidenum">
              <a:rPr lang="en-US" smtClean="0"/>
              <a:t>4</a:t>
            </a:fld>
            <a:endParaRPr lang="en-US" dirty="0"/>
          </a:p>
        </p:txBody>
      </p:sp>
      <p:sp>
        <p:nvSpPr>
          <p:cNvPr id="5" name="Title 4">
            <a:extLst>
              <a:ext uri="{FF2B5EF4-FFF2-40B4-BE49-F238E27FC236}">
                <a16:creationId xmlns:a16="http://schemas.microsoft.com/office/drawing/2014/main" id="{1B62AF95-90B2-4EE6-260E-D98DDE9B5BAD}"/>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ABC of Risk Culture</a:t>
            </a:r>
          </a:p>
        </p:txBody>
      </p:sp>
      <p:pic>
        <p:nvPicPr>
          <p:cNvPr id="6" name="Picture 5">
            <a:extLst>
              <a:ext uri="{FF2B5EF4-FFF2-40B4-BE49-F238E27FC236}">
                <a16:creationId xmlns:a16="http://schemas.microsoft.com/office/drawing/2014/main" id="{C314E14C-D521-171C-8EFC-08DB00CA2FA7}"/>
              </a:ext>
            </a:extLst>
          </p:cNvPr>
          <p:cNvPicPr>
            <a:picLocks noChangeAspect="1"/>
          </p:cNvPicPr>
          <p:nvPr/>
        </p:nvPicPr>
        <p:blipFill>
          <a:blip r:embed="rId3"/>
          <a:stretch>
            <a:fillRect/>
          </a:stretch>
        </p:blipFill>
        <p:spPr>
          <a:xfrm>
            <a:off x="1585957" y="1196752"/>
            <a:ext cx="7433352" cy="4947574"/>
          </a:xfrm>
          <a:prstGeom prst="rect">
            <a:avLst/>
          </a:prstGeom>
        </p:spPr>
      </p:pic>
    </p:spTree>
    <p:extLst>
      <p:ext uri="{BB962C8B-B14F-4D97-AF65-F5344CB8AC3E}">
        <p14:creationId xmlns:p14="http://schemas.microsoft.com/office/powerpoint/2010/main" val="255522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90625-319B-EC71-8818-A4B798BCA199}"/>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B6D8A02B-F45F-9EE9-DE23-F11995E7C646}"/>
              </a:ext>
            </a:extLst>
          </p:cNvPr>
          <p:cNvSpPr>
            <a:spLocks noGrp="1"/>
          </p:cNvSpPr>
          <p:nvPr>
            <p:ph type="dt" sz="half" idx="10"/>
          </p:nvPr>
        </p:nvSpPr>
        <p:spPr/>
        <p:txBody>
          <a:bodyPr/>
          <a:lstStyle/>
          <a:p>
            <a:fld id="{7FF331F4-906C-8842-8EBF-5B64D82F6249}" type="datetime1">
              <a:rPr lang="en-US" smtClean="0"/>
              <a:t>4/17/2025</a:t>
            </a:fld>
            <a:endParaRPr lang="en-US" dirty="0"/>
          </a:p>
        </p:txBody>
      </p:sp>
      <p:sp>
        <p:nvSpPr>
          <p:cNvPr id="4" name="Slide Number Placeholder 3">
            <a:extLst>
              <a:ext uri="{FF2B5EF4-FFF2-40B4-BE49-F238E27FC236}">
                <a16:creationId xmlns:a16="http://schemas.microsoft.com/office/drawing/2014/main" id="{FE851471-9DA9-C01A-318C-0E77826C7C27}"/>
              </a:ext>
            </a:extLst>
          </p:cNvPr>
          <p:cNvSpPr>
            <a:spLocks noGrp="1"/>
          </p:cNvSpPr>
          <p:nvPr>
            <p:ph type="sldNum" sz="quarter" idx="12"/>
          </p:nvPr>
        </p:nvSpPr>
        <p:spPr/>
        <p:txBody>
          <a:bodyPr/>
          <a:lstStyle/>
          <a:p>
            <a:fld id="{064D9679-AAB7-0140-AB59-4FA9A9D95BEC}" type="slidenum">
              <a:rPr lang="en-US" smtClean="0"/>
              <a:t>5</a:t>
            </a:fld>
            <a:endParaRPr lang="en-US" dirty="0"/>
          </a:p>
        </p:txBody>
      </p:sp>
      <p:sp>
        <p:nvSpPr>
          <p:cNvPr id="5" name="Title 4">
            <a:extLst>
              <a:ext uri="{FF2B5EF4-FFF2-40B4-BE49-F238E27FC236}">
                <a16:creationId xmlns:a16="http://schemas.microsoft.com/office/drawing/2014/main" id="{44BE0E62-A5EE-2E7F-845F-065C47D4F0E4}"/>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Risky behaviour</a:t>
            </a:r>
          </a:p>
        </p:txBody>
      </p:sp>
      <p:pic>
        <p:nvPicPr>
          <p:cNvPr id="9" name="Picture 8">
            <a:extLst>
              <a:ext uri="{FF2B5EF4-FFF2-40B4-BE49-F238E27FC236}">
                <a16:creationId xmlns:a16="http://schemas.microsoft.com/office/drawing/2014/main" id="{8CB76B48-E905-A14A-688B-77102CF17F59}"/>
              </a:ext>
            </a:extLst>
          </p:cNvPr>
          <p:cNvPicPr>
            <a:picLocks noChangeAspect="1"/>
          </p:cNvPicPr>
          <p:nvPr/>
        </p:nvPicPr>
        <p:blipFill>
          <a:blip r:embed="rId3"/>
          <a:stretch>
            <a:fillRect/>
          </a:stretch>
        </p:blipFill>
        <p:spPr>
          <a:xfrm>
            <a:off x="1585957" y="1233055"/>
            <a:ext cx="7211431" cy="5163051"/>
          </a:xfrm>
          <a:prstGeom prst="rect">
            <a:avLst/>
          </a:prstGeom>
        </p:spPr>
      </p:pic>
    </p:spTree>
    <p:extLst>
      <p:ext uri="{BB962C8B-B14F-4D97-AF65-F5344CB8AC3E}">
        <p14:creationId xmlns:p14="http://schemas.microsoft.com/office/powerpoint/2010/main" val="945555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B3ED3-045C-3971-ADBE-52ED69441DD2}"/>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D1CFEA7D-0DFD-A570-C09F-83A50C17168F}"/>
              </a:ext>
            </a:extLst>
          </p:cNvPr>
          <p:cNvSpPr>
            <a:spLocks noGrp="1"/>
          </p:cNvSpPr>
          <p:nvPr>
            <p:ph type="dt" sz="half" idx="10"/>
          </p:nvPr>
        </p:nvSpPr>
        <p:spPr/>
        <p:txBody>
          <a:bodyPr/>
          <a:lstStyle/>
          <a:p>
            <a:fld id="{7FF331F4-906C-8842-8EBF-5B64D82F6249}" type="datetime1">
              <a:rPr lang="en-US" smtClean="0"/>
              <a:t>4/17/2025</a:t>
            </a:fld>
            <a:endParaRPr lang="en-US" dirty="0"/>
          </a:p>
        </p:txBody>
      </p:sp>
      <p:sp>
        <p:nvSpPr>
          <p:cNvPr id="4" name="Slide Number Placeholder 3">
            <a:extLst>
              <a:ext uri="{FF2B5EF4-FFF2-40B4-BE49-F238E27FC236}">
                <a16:creationId xmlns:a16="http://schemas.microsoft.com/office/drawing/2014/main" id="{F4E63D07-6AF8-3B65-2B0B-D7DE9D4E862A}"/>
              </a:ext>
            </a:extLst>
          </p:cNvPr>
          <p:cNvSpPr>
            <a:spLocks noGrp="1"/>
          </p:cNvSpPr>
          <p:nvPr>
            <p:ph type="sldNum" sz="quarter" idx="12"/>
          </p:nvPr>
        </p:nvSpPr>
        <p:spPr/>
        <p:txBody>
          <a:bodyPr/>
          <a:lstStyle/>
          <a:p>
            <a:fld id="{064D9679-AAB7-0140-AB59-4FA9A9D95BEC}" type="slidenum">
              <a:rPr lang="en-US" smtClean="0"/>
              <a:t>6</a:t>
            </a:fld>
            <a:endParaRPr lang="en-US" dirty="0"/>
          </a:p>
        </p:txBody>
      </p:sp>
      <p:sp>
        <p:nvSpPr>
          <p:cNvPr id="5" name="Title 4">
            <a:extLst>
              <a:ext uri="{FF2B5EF4-FFF2-40B4-BE49-F238E27FC236}">
                <a16:creationId xmlns:a16="http://schemas.microsoft.com/office/drawing/2014/main" id="{3DA40404-4F90-CEF2-74C0-E1AA0AB5D9D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Risky behaviour</a:t>
            </a:r>
          </a:p>
        </p:txBody>
      </p:sp>
      <p:pic>
        <p:nvPicPr>
          <p:cNvPr id="6" name="Picture 5">
            <a:extLst>
              <a:ext uri="{FF2B5EF4-FFF2-40B4-BE49-F238E27FC236}">
                <a16:creationId xmlns:a16="http://schemas.microsoft.com/office/drawing/2014/main" id="{2286D710-65CD-037A-ED46-F2CB00E6EA5E}"/>
              </a:ext>
            </a:extLst>
          </p:cNvPr>
          <p:cNvPicPr>
            <a:picLocks noChangeAspect="1"/>
          </p:cNvPicPr>
          <p:nvPr/>
        </p:nvPicPr>
        <p:blipFill>
          <a:blip r:embed="rId3"/>
          <a:srcRect t="9765"/>
          <a:stretch/>
        </p:blipFill>
        <p:spPr>
          <a:xfrm>
            <a:off x="1585957" y="1385453"/>
            <a:ext cx="7163800" cy="4608871"/>
          </a:xfrm>
          <a:prstGeom prst="rect">
            <a:avLst/>
          </a:prstGeom>
        </p:spPr>
      </p:pic>
    </p:spTree>
    <p:extLst>
      <p:ext uri="{BB962C8B-B14F-4D97-AF65-F5344CB8AC3E}">
        <p14:creationId xmlns:p14="http://schemas.microsoft.com/office/powerpoint/2010/main" val="209200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E40EA-840E-3BE8-2008-14C786C29E7D}"/>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BB2F20D8-59B2-E419-F8E4-E50A590CE5F5}"/>
              </a:ext>
            </a:extLst>
          </p:cNvPr>
          <p:cNvSpPr>
            <a:spLocks noGrp="1"/>
          </p:cNvSpPr>
          <p:nvPr>
            <p:ph type="dt" sz="half" idx="10"/>
          </p:nvPr>
        </p:nvSpPr>
        <p:spPr/>
        <p:txBody>
          <a:bodyPr/>
          <a:lstStyle/>
          <a:p>
            <a:fld id="{7FF331F4-906C-8842-8EBF-5B64D82F6249}" type="datetime1">
              <a:rPr lang="en-US" smtClean="0"/>
              <a:t>4/17/2025</a:t>
            </a:fld>
            <a:endParaRPr lang="en-US" dirty="0"/>
          </a:p>
        </p:txBody>
      </p:sp>
      <p:sp>
        <p:nvSpPr>
          <p:cNvPr id="4" name="Slide Number Placeholder 3">
            <a:extLst>
              <a:ext uri="{FF2B5EF4-FFF2-40B4-BE49-F238E27FC236}">
                <a16:creationId xmlns:a16="http://schemas.microsoft.com/office/drawing/2014/main" id="{42E9360C-C730-8DE4-8B24-56956FF4E7CB}"/>
              </a:ext>
            </a:extLst>
          </p:cNvPr>
          <p:cNvSpPr>
            <a:spLocks noGrp="1"/>
          </p:cNvSpPr>
          <p:nvPr>
            <p:ph type="sldNum" sz="quarter" idx="12"/>
          </p:nvPr>
        </p:nvSpPr>
        <p:spPr/>
        <p:txBody>
          <a:bodyPr/>
          <a:lstStyle/>
          <a:p>
            <a:fld id="{064D9679-AAB7-0140-AB59-4FA9A9D95BEC}" type="slidenum">
              <a:rPr lang="en-US" smtClean="0"/>
              <a:t>7</a:t>
            </a:fld>
            <a:endParaRPr lang="en-US" dirty="0"/>
          </a:p>
        </p:txBody>
      </p:sp>
      <p:sp>
        <p:nvSpPr>
          <p:cNvPr id="5" name="Title 4">
            <a:extLst>
              <a:ext uri="{FF2B5EF4-FFF2-40B4-BE49-F238E27FC236}">
                <a16:creationId xmlns:a16="http://schemas.microsoft.com/office/drawing/2014/main" id="{17056353-9C92-8B9A-02D7-D3F0C3B7FED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Risk management framework</a:t>
            </a:r>
          </a:p>
        </p:txBody>
      </p:sp>
      <p:pic>
        <p:nvPicPr>
          <p:cNvPr id="6" name="Picture 5">
            <a:extLst>
              <a:ext uri="{FF2B5EF4-FFF2-40B4-BE49-F238E27FC236}">
                <a16:creationId xmlns:a16="http://schemas.microsoft.com/office/drawing/2014/main" id="{FCCC0BD6-E388-D0CB-4647-B919E851A407}"/>
              </a:ext>
            </a:extLst>
          </p:cNvPr>
          <p:cNvPicPr>
            <a:picLocks noChangeAspect="1"/>
          </p:cNvPicPr>
          <p:nvPr/>
        </p:nvPicPr>
        <p:blipFill>
          <a:blip r:embed="rId3"/>
          <a:stretch>
            <a:fillRect/>
          </a:stretch>
        </p:blipFill>
        <p:spPr>
          <a:xfrm>
            <a:off x="1585957" y="1510145"/>
            <a:ext cx="7223000" cy="4682837"/>
          </a:xfrm>
          <a:prstGeom prst="rect">
            <a:avLst/>
          </a:prstGeom>
        </p:spPr>
      </p:pic>
    </p:spTree>
    <p:extLst>
      <p:ext uri="{BB962C8B-B14F-4D97-AF65-F5344CB8AC3E}">
        <p14:creationId xmlns:p14="http://schemas.microsoft.com/office/powerpoint/2010/main" val="1091999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6CE00-DF17-265A-7BFE-DE168405D56B}"/>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C6A7CE02-86D3-AF25-8481-CFC84DF2DEF8}"/>
              </a:ext>
            </a:extLst>
          </p:cNvPr>
          <p:cNvSpPr>
            <a:spLocks noGrp="1"/>
          </p:cNvSpPr>
          <p:nvPr>
            <p:ph type="dt" sz="half" idx="10"/>
          </p:nvPr>
        </p:nvSpPr>
        <p:spPr/>
        <p:txBody>
          <a:bodyPr/>
          <a:lstStyle/>
          <a:p>
            <a:fld id="{7FF331F4-906C-8842-8EBF-5B64D82F6249}" type="datetime1">
              <a:rPr lang="en-US" smtClean="0"/>
              <a:t>4/17/2025</a:t>
            </a:fld>
            <a:endParaRPr lang="en-US" dirty="0"/>
          </a:p>
        </p:txBody>
      </p:sp>
      <p:sp>
        <p:nvSpPr>
          <p:cNvPr id="4" name="Slide Number Placeholder 3">
            <a:extLst>
              <a:ext uri="{FF2B5EF4-FFF2-40B4-BE49-F238E27FC236}">
                <a16:creationId xmlns:a16="http://schemas.microsoft.com/office/drawing/2014/main" id="{E524D373-18A7-C4EB-AD9E-EACA03E6DF68}"/>
              </a:ext>
            </a:extLst>
          </p:cNvPr>
          <p:cNvSpPr>
            <a:spLocks noGrp="1"/>
          </p:cNvSpPr>
          <p:nvPr>
            <p:ph type="sldNum" sz="quarter" idx="12"/>
          </p:nvPr>
        </p:nvSpPr>
        <p:spPr/>
        <p:txBody>
          <a:bodyPr/>
          <a:lstStyle/>
          <a:p>
            <a:fld id="{064D9679-AAB7-0140-AB59-4FA9A9D95BEC}" type="slidenum">
              <a:rPr lang="en-US" smtClean="0"/>
              <a:t>8</a:t>
            </a:fld>
            <a:endParaRPr lang="en-US" dirty="0"/>
          </a:p>
        </p:txBody>
      </p:sp>
      <p:sp>
        <p:nvSpPr>
          <p:cNvPr id="5" name="Title 4">
            <a:extLst>
              <a:ext uri="{FF2B5EF4-FFF2-40B4-BE49-F238E27FC236}">
                <a16:creationId xmlns:a16="http://schemas.microsoft.com/office/drawing/2014/main" id="{7DF0E9B0-3289-3548-B7D4-F67D188EFE61}"/>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Risk escalation </a:t>
            </a:r>
          </a:p>
        </p:txBody>
      </p:sp>
      <p:pic>
        <p:nvPicPr>
          <p:cNvPr id="2" name="Picture 1">
            <a:extLst>
              <a:ext uri="{FF2B5EF4-FFF2-40B4-BE49-F238E27FC236}">
                <a16:creationId xmlns:a16="http://schemas.microsoft.com/office/drawing/2014/main" id="{40A22012-F98F-4870-4444-166D5C6DB9C2}"/>
              </a:ext>
            </a:extLst>
          </p:cNvPr>
          <p:cNvPicPr>
            <a:picLocks noChangeAspect="1"/>
          </p:cNvPicPr>
          <p:nvPr/>
        </p:nvPicPr>
        <p:blipFill>
          <a:blip r:embed="rId3"/>
          <a:stretch>
            <a:fillRect/>
          </a:stretch>
        </p:blipFill>
        <p:spPr>
          <a:xfrm>
            <a:off x="1288472" y="1237462"/>
            <a:ext cx="7576635" cy="5256584"/>
          </a:xfrm>
          <a:prstGeom prst="rect">
            <a:avLst/>
          </a:prstGeom>
        </p:spPr>
      </p:pic>
    </p:spTree>
    <p:extLst>
      <p:ext uri="{BB962C8B-B14F-4D97-AF65-F5344CB8AC3E}">
        <p14:creationId xmlns:p14="http://schemas.microsoft.com/office/powerpoint/2010/main" val="240037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77ADC9-1779-06C8-ACA5-D71999E392FB}"/>
              </a:ext>
            </a:extLst>
          </p:cNvPr>
          <p:cNvSpPr>
            <a:spLocks noGrp="1"/>
          </p:cNvSpPr>
          <p:nvPr>
            <p:ph idx="1"/>
          </p:nvPr>
        </p:nvSpPr>
        <p:spPr>
          <a:xfrm>
            <a:off x="1581195" y="1309583"/>
            <a:ext cx="6825698" cy="4238833"/>
          </a:xfrm>
        </p:spPr>
        <p:txBody>
          <a:bodyPr>
            <a:normAutofit fontScale="25000" lnSpcReduction="20000"/>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fraud a criminal offence?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there fraud legislation?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are the most common types of fraud in public sector?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year how much money is lost to fraud or errors?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£310k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£190 bn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FRS lost money to fraud or errors? </a:t>
            </a:r>
            <a:endParaRPr kumimoji="0" lang="en-GB"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Governance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What are FRS responsibilities to protect and make better use of public money?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How many cases of fraud are reported annually?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8000" dirty="0">
                <a:solidFill>
                  <a:prstClr val="black"/>
                </a:solidFill>
                <a:latin typeface="Arial" panose="020B0604020202020204" pitchFamily="34" charset="0"/>
                <a:ea typeface="+mn-ea"/>
                <a:cs typeface="Arial" panose="020B0604020202020204" pitchFamily="34" charset="0"/>
              </a:rPr>
              <a:t>7. What is NFI?</a:t>
            </a:r>
            <a:endParaRPr kumimoji="0" lang="en-GB"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3" name="Date Placeholder 2">
            <a:extLst>
              <a:ext uri="{FF2B5EF4-FFF2-40B4-BE49-F238E27FC236}">
                <a16:creationId xmlns:a16="http://schemas.microsoft.com/office/drawing/2014/main" id="{8DEEEBCE-BDE2-0BC5-70FC-ADE25EF7D9B6}"/>
              </a:ext>
            </a:extLst>
          </p:cNvPr>
          <p:cNvSpPr>
            <a:spLocks noGrp="1"/>
          </p:cNvSpPr>
          <p:nvPr>
            <p:ph type="dt" sz="half" idx="10"/>
          </p:nvPr>
        </p:nvSpPr>
        <p:spPr/>
        <p:txBody>
          <a:bodyPr/>
          <a:lstStyle/>
          <a:p>
            <a:fld id="{7FF331F4-906C-8842-8EBF-5B64D82F6249}" type="datetime1">
              <a:rPr lang="en-US" smtClean="0"/>
              <a:t>4/17/2025</a:t>
            </a:fld>
            <a:endParaRPr lang="en-US" dirty="0"/>
          </a:p>
        </p:txBody>
      </p:sp>
      <p:sp>
        <p:nvSpPr>
          <p:cNvPr id="4" name="Slide Number Placeholder 3">
            <a:extLst>
              <a:ext uri="{FF2B5EF4-FFF2-40B4-BE49-F238E27FC236}">
                <a16:creationId xmlns:a16="http://schemas.microsoft.com/office/drawing/2014/main" id="{7D821501-DA21-1990-982E-694323FFE7D7}"/>
              </a:ext>
            </a:extLst>
          </p:cNvPr>
          <p:cNvSpPr>
            <a:spLocks noGrp="1"/>
          </p:cNvSpPr>
          <p:nvPr>
            <p:ph type="sldNum" sz="quarter" idx="12"/>
          </p:nvPr>
        </p:nvSpPr>
        <p:spPr/>
        <p:txBody>
          <a:bodyPr/>
          <a:lstStyle/>
          <a:p>
            <a:fld id="{064D9679-AAB7-0140-AB59-4FA9A9D95BEC}" type="slidenum">
              <a:rPr lang="en-US" smtClean="0"/>
              <a:t>9</a:t>
            </a:fld>
            <a:endParaRPr lang="en-US" dirty="0"/>
          </a:p>
        </p:txBody>
      </p:sp>
      <p:sp>
        <p:nvSpPr>
          <p:cNvPr id="5" name="Title 4">
            <a:extLst>
              <a:ext uri="{FF2B5EF4-FFF2-40B4-BE49-F238E27FC236}">
                <a16:creationId xmlns:a16="http://schemas.microsoft.com/office/drawing/2014/main" id="{3D3D98A7-8994-6820-2F04-4420F1C644CF}"/>
              </a:ext>
            </a:extLst>
          </p:cNvPr>
          <p:cNvSpPr>
            <a:spLocks noGrp="1"/>
          </p:cNvSpPr>
          <p:nvPr>
            <p:ph type="title"/>
          </p:nvPr>
        </p:nvSpPr>
        <p:spPr/>
        <p:txBody>
          <a:bodyPr/>
          <a:lstStyle/>
          <a:p>
            <a:r>
              <a:rPr lang="en-GB" dirty="0"/>
              <a:t>Fraud prevention and NFI</a:t>
            </a:r>
          </a:p>
        </p:txBody>
      </p:sp>
    </p:spTree>
    <p:extLst>
      <p:ext uri="{BB962C8B-B14F-4D97-AF65-F5344CB8AC3E}">
        <p14:creationId xmlns:p14="http://schemas.microsoft.com/office/powerpoint/2010/main" val="1123820282"/>
      </p:ext>
    </p:extLst>
  </p:cSld>
  <p:clrMapOvr>
    <a:masterClrMapping/>
  </p:clrMapOvr>
</p:sld>
</file>

<file path=ppt/theme/theme1.xml><?xml version="1.0" encoding="utf-8"?>
<a:theme xmlns:a="http://schemas.openxmlformats.org/drawingml/2006/main" name="Office Theme">
  <a:themeElements>
    <a:clrScheme name="FRIC 1">
      <a:dk1>
        <a:srgbClr val="000000"/>
      </a:dk1>
      <a:lt1>
        <a:srgbClr val="FFFFFF"/>
      </a:lt1>
      <a:dk2>
        <a:srgbClr val="BFC0BE"/>
      </a:dk2>
      <a:lt2>
        <a:srgbClr val="E7E6E6"/>
      </a:lt2>
      <a:accent1>
        <a:srgbClr val="F0E83C"/>
      </a:accent1>
      <a:accent2>
        <a:srgbClr val="D8262B"/>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1701</TotalTime>
  <Words>5273</Words>
  <Application>Microsoft Office PowerPoint</Application>
  <PresentationFormat>On-screen Show (4:3)</PresentationFormat>
  <Paragraphs>386</Paragraphs>
  <Slides>23</Slides>
  <Notes>22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Arial,Sans-Serif</vt:lpstr>
      <vt:lpstr>inherit</vt:lpstr>
      <vt:lpstr>Aptos</vt:lpstr>
      <vt:lpstr>Arial</vt:lpstr>
      <vt:lpstr>Arial</vt:lpstr>
      <vt:lpstr>Calibri</vt:lpstr>
      <vt:lpstr>Century Gothic</vt:lpstr>
      <vt:lpstr>Helvetica</vt:lpstr>
      <vt:lpstr>Lato</vt:lpstr>
      <vt:lpstr>Palatino Linotype</vt:lpstr>
      <vt:lpstr>Roboto</vt:lpstr>
      <vt:lpstr>Times New Roman</vt:lpstr>
      <vt:lpstr>Office Theme</vt:lpstr>
      <vt:lpstr>Custom Design</vt:lpstr>
      <vt:lpstr>PowerPoint Presentation</vt:lpstr>
      <vt:lpstr>Safe space</vt:lpstr>
      <vt:lpstr>Connecting the Dots</vt:lpstr>
      <vt:lpstr>ABC of Risk Culture</vt:lpstr>
      <vt:lpstr>Risky behaviour</vt:lpstr>
      <vt:lpstr>Risky behaviour</vt:lpstr>
      <vt:lpstr>Risk management framework</vt:lpstr>
      <vt:lpstr>Risk escalation </vt:lpstr>
      <vt:lpstr>Fraud prevention and NFI</vt:lpstr>
      <vt:lpstr>Governance, management and controls</vt:lpstr>
      <vt:lpstr> How much!!! </vt:lpstr>
      <vt:lpstr> Fraud cases</vt:lpstr>
      <vt:lpstr> </vt:lpstr>
      <vt:lpstr> </vt:lpstr>
      <vt:lpstr> </vt:lpstr>
      <vt:lpstr>What is business continuity and why is it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Sue Nugent</cp:lastModifiedBy>
  <cp:revision>130</cp:revision>
  <cp:lastPrinted>2019-11-07T13:47:40Z</cp:lastPrinted>
  <dcterms:created xsi:type="dcterms:W3CDTF">2017-05-12T14:32:49Z</dcterms:created>
  <dcterms:modified xsi:type="dcterms:W3CDTF">2025-04-17T14:31:41Z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ba6fb63-50cb-46c6-8f20-172c4895c3e6_Enabled">
    <vt:lpwstr>true</vt:lpwstr>
  </property>
  <property fmtid="{D5CDD505-2E9C-101B-9397-08002B2CF9AE}" pid="3" name="MSIP_Label_dba6fb63-50cb-46c6-8f20-172c4895c3e6_SetDate">
    <vt:lpwstr>2025-01-31T17:17:58Z</vt:lpwstr>
  </property>
  <property fmtid="{D5CDD505-2E9C-101B-9397-08002B2CF9AE}" pid="4" name="MSIP_Label_dba6fb63-50cb-46c6-8f20-172c4895c3e6_Method">
    <vt:lpwstr>Privileged</vt:lpwstr>
  </property>
  <property fmtid="{D5CDD505-2E9C-101B-9397-08002B2CF9AE}" pid="5" name="MSIP_Label_dba6fb63-50cb-46c6-8f20-172c4895c3e6_Name">
    <vt:lpwstr>Business Confidential</vt:lpwstr>
  </property>
  <property fmtid="{D5CDD505-2E9C-101B-9397-08002B2CF9AE}" pid="6" name="MSIP_Label_dba6fb63-50cb-46c6-8f20-172c4895c3e6_SiteId">
    <vt:lpwstr>67534d14-a175-4185-a10b-c70523a39b26</vt:lpwstr>
  </property>
  <property fmtid="{D5CDD505-2E9C-101B-9397-08002B2CF9AE}" pid="7" name="MSIP_Label_dba6fb63-50cb-46c6-8f20-172c4895c3e6_ActionId">
    <vt:lpwstr>a156cd22-898b-45e6-9ac6-4f1cc0c4c525</vt:lpwstr>
  </property>
  <property fmtid="{D5CDD505-2E9C-101B-9397-08002B2CF9AE}" pid="8" name="MSIP_Label_dba6fb63-50cb-46c6-8f20-172c4895c3e6_ContentBits">
    <vt:lpwstr>0</vt:lpwstr>
  </property>
</Properties>
</file>